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82" r:id="rId2"/>
    <p:sldId id="265" r:id="rId3"/>
    <p:sldId id="269" r:id="rId4"/>
    <p:sldId id="268" r:id="rId5"/>
    <p:sldId id="306" r:id="rId6"/>
    <p:sldId id="285" r:id="rId7"/>
    <p:sldId id="296" r:id="rId8"/>
    <p:sldId id="312" r:id="rId9"/>
    <p:sldId id="286" r:id="rId10"/>
    <p:sldId id="288" r:id="rId11"/>
    <p:sldId id="310" r:id="rId12"/>
    <p:sldId id="309" r:id="rId13"/>
    <p:sldId id="297" r:id="rId14"/>
    <p:sldId id="298" r:id="rId15"/>
    <p:sldId id="299" r:id="rId16"/>
    <p:sldId id="311" r:id="rId17"/>
    <p:sldId id="313" r:id="rId18"/>
    <p:sldId id="301" r:id="rId19"/>
    <p:sldId id="302" r:id="rId20"/>
    <p:sldId id="308" r:id="rId21"/>
    <p:sldId id="307" r:id="rId22"/>
    <p:sldId id="314" r:id="rId23"/>
    <p:sldId id="303" r:id="rId24"/>
  </p:sldIdLst>
  <p:sldSz cx="9144000" cy="6858000" type="screen4x3"/>
  <p:notesSz cx="6858000" cy="9144000"/>
  <p:defaultTextStyle>
    <a:defPPr>
      <a:defRPr lang="pt-B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78"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ED7DDAB-0CD3-49A0-9E5D-1FF3F3935E01}" type="datetimeFigureOut">
              <a:rPr lang="pt-BR"/>
              <a:pPr>
                <a:defRPr/>
              </a:pPr>
              <a:t>16/04/2019</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BR" noProof="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noProof="0"/>
              <a:t>Clique para editar os estilos do texto mestre</a:t>
            </a:r>
          </a:p>
          <a:p>
            <a:pPr lvl="1"/>
            <a:r>
              <a:rPr lang="pt-BR" noProof="0"/>
              <a:t>Segundo nível</a:t>
            </a:r>
          </a:p>
          <a:p>
            <a:pPr lvl="2"/>
            <a:r>
              <a:rPr lang="pt-BR" noProof="0"/>
              <a:t>Terceiro nível</a:t>
            </a:r>
          </a:p>
          <a:p>
            <a:pPr lvl="3"/>
            <a:r>
              <a:rPr lang="pt-BR" noProof="0"/>
              <a:t>Quarto nível</a:t>
            </a:r>
          </a:p>
          <a:p>
            <a:pPr lvl="4"/>
            <a:r>
              <a:rPr lang="pt-BR" noProof="0"/>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3D057B0B-828B-4531-8616-CAACD4D45148}" type="slidenum">
              <a:rPr lang="pt-BR"/>
              <a:pPr>
                <a:defRPr/>
              </a:pPr>
              <a:t>‹Nº›</a:t>
            </a:fld>
            <a:endParaRPr lang="pt-B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ço Reservado para Imagem de Slide 1"/>
          <p:cNvSpPr>
            <a:spLocks noGrp="1" noRot="1" noChangeAspect="1" noTextEdit="1"/>
          </p:cNvSpPr>
          <p:nvPr>
            <p:ph type="sldImg"/>
          </p:nvPr>
        </p:nvSpPr>
        <p:spPr bwMode="auto">
          <a:noFill/>
          <a:ln>
            <a:solidFill>
              <a:srgbClr val="000000"/>
            </a:solidFill>
            <a:miter lim="800000"/>
            <a:headEnd/>
            <a:tailEnd/>
          </a:ln>
        </p:spPr>
      </p:sp>
      <p:sp>
        <p:nvSpPr>
          <p:cNvPr id="27651" name="Espaço Reservado para Anotaçõ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pt-BR"/>
          </a:p>
        </p:txBody>
      </p:sp>
      <p:sp>
        <p:nvSpPr>
          <p:cNvPr id="27652" name="Espaço Reservado para Número de Slid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3E2169-C002-4D81-80CD-06F83B9D9F31}" type="slidenum">
              <a:rPr lang="pt-BR"/>
              <a:pPr fontAlgn="base">
                <a:spcBef>
                  <a:spcPct val="0"/>
                </a:spcBef>
                <a:spcAft>
                  <a:spcPct val="0"/>
                </a:spcAft>
              </a:pPr>
              <a:t>2</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4" name="Text Box 2"/>
          <p:cNvSpPr txBox="1">
            <a:spLocks noChangeArrowheads="1"/>
          </p:cNvSpPr>
          <p:nvPr/>
        </p:nvSpPr>
        <p:spPr bwMode="black">
          <a:xfrm>
            <a:off x="3505200" y="6019800"/>
            <a:ext cx="2209800" cy="661988"/>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en-GB">
                <a:solidFill>
                  <a:srgbClr val="FFFFFF"/>
                </a:solidFill>
                <a:latin typeface="Arial" charset="0"/>
                <a:cs typeface="+mn-cs"/>
              </a:rPr>
              <a:t>IAEA</a:t>
            </a:r>
          </a:p>
          <a:p>
            <a:pPr algn="ctr" fontAlgn="auto">
              <a:spcBef>
                <a:spcPct val="50000"/>
              </a:spcBef>
              <a:spcAft>
                <a:spcPts val="0"/>
              </a:spcAft>
              <a:defRPr/>
            </a:pPr>
            <a:r>
              <a:rPr lang="en-GB" sz="900">
                <a:solidFill>
                  <a:srgbClr val="FFFFFF"/>
                </a:solidFill>
                <a:latin typeface="Arial" charset="0"/>
                <a:cs typeface="+mn-cs"/>
              </a:rPr>
              <a:t>International Atomic Energy Agency</a:t>
            </a:r>
          </a:p>
        </p:txBody>
      </p:sp>
      <p:pic>
        <p:nvPicPr>
          <p:cNvPr id="5" name="Picture 3" descr="IAEAlogo_Black"/>
          <p:cNvPicPr>
            <a:picLocks noChangeAspect="1" noChangeArrowheads="1"/>
          </p:cNvPicPr>
          <p:nvPr/>
        </p:nvPicPr>
        <p:blipFill>
          <a:blip r:embed="rId2"/>
          <a:srcRect/>
          <a:stretch>
            <a:fillRect/>
          </a:stretch>
        </p:blipFill>
        <p:spPr bwMode="black">
          <a:xfrm>
            <a:off x="4114800" y="5105400"/>
            <a:ext cx="1050925" cy="914400"/>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hidden">
          <a:xfrm>
            <a:off x="0" y="0"/>
            <a:ext cx="9144000" cy="6861175"/>
          </a:xfrm>
          <a:prstGeom prst="rect">
            <a:avLst/>
          </a:prstGeom>
          <a:noFill/>
          <a:ln w="9525">
            <a:noFill/>
            <a:miter lim="800000"/>
            <a:headEnd/>
            <a:tailEnd/>
          </a:ln>
        </p:spPr>
      </p:pic>
      <p:sp>
        <p:nvSpPr>
          <p:cNvPr id="277509" name="Rectangle 5"/>
          <p:cNvSpPr>
            <a:spLocks noGrp="1" noChangeArrowheads="1"/>
          </p:cNvSpPr>
          <p:nvPr>
            <p:ph type="ctrTitle"/>
          </p:nvPr>
        </p:nvSpPr>
        <p:spPr bwMode="gray">
          <a:xfrm>
            <a:off x="0" y="1000125"/>
            <a:ext cx="9144000" cy="1771650"/>
          </a:xfrm>
        </p:spPr>
        <p:txBody>
          <a:bodyPr/>
          <a:lstStyle>
            <a:lvl1pPr algn="ctr">
              <a:defRPr/>
            </a:lvl1pPr>
          </a:lstStyle>
          <a:p>
            <a:pPr lvl="0"/>
            <a:r>
              <a:rPr lang="pt-BR" noProof="0"/>
              <a:t>Clique para editar o estilo do título mestre</a:t>
            </a:r>
            <a:endParaRPr lang="en-GB" noProof="0"/>
          </a:p>
        </p:txBody>
      </p:sp>
      <p:sp>
        <p:nvSpPr>
          <p:cNvPr id="277510" name="Rectangle 6"/>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pt-BR" noProof="0"/>
              <a:t>Clique para editar o estilo do subtítulo mestre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Vertical Text Placeholder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C5E65ACF-5E30-43B1-96AE-122D6754162F}" type="datetimeFigureOut">
              <a:rPr lang="pt-BR"/>
              <a:pPr>
                <a:defRPr/>
              </a:pPr>
              <a:t>16/04/2019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4E8750D0-5917-4772-80ED-7CC3D693FCE9}" type="slidenum">
              <a:rPr lang="pt-BR"/>
              <a:pPr>
                <a:defRPr/>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pt-BR"/>
              <a:t>Clique para editar o estilo do título mestre</a:t>
            </a:r>
            <a:endParaRPr lang="en-GB"/>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FC24F65C-7637-4706-BDEA-9C6C81ACA6AC}" type="datetimeFigureOut">
              <a:rPr lang="pt-BR"/>
              <a:pPr>
                <a:defRPr/>
              </a:pPr>
              <a:t>16/04/2019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186C62F5-36BE-4FE5-8A6D-12AA97FB9020}" type="slidenum">
              <a:rPr lang="pt-BR"/>
              <a:pPr>
                <a:defRPr/>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82575" y="98425"/>
            <a:ext cx="8534400" cy="762000"/>
          </a:xfrm>
        </p:spPr>
        <p:txBody>
          <a:bodyPr/>
          <a:lstStyle/>
          <a:p>
            <a:r>
              <a:rPr lang="pt-BR"/>
              <a:t>Clique para editar o estilo do título mestre</a:t>
            </a:r>
            <a:endParaRPr lang="en-GB"/>
          </a:p>
        </p:txBody>
      </p:sp>
      <p:sp>
        <p:nvSpPr>
          <p:cNvPr id="3" name="Text Placeholder 2"/>
          <p:cNvSpPr>
            <a:spLocks noGrp="1"/>
          </p:cNvSpPr>
          <p:nvPr>
            <p:ph type="body" sz="half" idx="1"/>
          </p:nvPr>
        </p:nvSpPr>
        <p:spPr>
          <a:xfrm>
            <a:off x="274638" y="1524000"/>
            <a:ext cx="4219575"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pPr>
              <a:defRPr/>
            </a:pPr>
            <a:fld id="{7324E8BD-A090-458A-8E1B-7CDDD2941F77}" type="datetimeFigureOut">
              <a:rPr lang="pt-BR"/>
              <a:pPr>
                <a:defRPr/>
              </a:pPr>
              <a:t>16/04/2019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263DF84A-6FB9-46BE-A7CF-7D02A1FEE2D0}"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5F9D5115-328B-4CA1-92F3-4AF95715DA7E}" type="datetimeFigureOut">
              <a:rPr lang="pt-BR"/>
              <a:pPr>
                <a:defRPr/>
              </a:pPr>
              <a:t>16/04/2019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B6DB06B6-1719-475D-A590-3BF8442983DE}" type="slidenum">
              <a:rPr lang="pt-BR"/>
              <a:pPr>
                <a:defRPr/>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BR"/>
              <a:t>Clique para editar o estilo do título mestre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os estilos do texto mestre</a:t>
            </a:r>
          </a:p>
        </p:txBody>
      </p:sp>
      <p:sp>
        <p:nvSpPr>
          <p:cNvPr id="4" name="Rectangle 7"/>
          <p:cNvSpPr>
            <a:spLocks noGrp="1" noChangeArrowheads="1"/>
          </p:cNvSpPr>
          <p:nvPr>
            <p:ph type="dt" sz="half" idx="10"/>
          </p:nvPr>
        </p:nvSpPr>
        <p:spPr>
          <a:ln/>
        </p:spPr>
        <p:txBody>
          <a:bodyPr/>
          <a:lstStyle>
            <a:lvl1pPr>
              <a:defRPr/>
            </a:lvl1pPr>
          </a:lstStyle>
          <a:p>
            <a:pPr>
              <a:defRPr/>
            </a:pPr>
            <a:fld id="{990ED357-0362-453C-AC21-008E0E781B34}" type="datetimeFigureOut">
              <a:rPr lang="pt-BR"/>
              <a:pPr>
                <a:defRPr/>
              </a:pPr>
              <a:t>16/04/2019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EB62EA43-54B9-453A-9D3B-4D4685BC2391}" type="slidenum">
              <a:rPr lang="pt-BR"/>
              <a:pPr>
                <a:defRPr/>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pPr>
              <a:defRPr/>
            </a:pPr>
            <a:fld id="{F325F6D4-A422-4AB8-86C7-E9EDEFE288A7}" type="datetimeFigureOut">
              <a:rPr lang="pt-BR"/>
              <a:pPr>
                <a:defRPr/>
              </a:pPr>
              <a:t>16/04/2019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8B43633A-22D7-4DA0-A03E-86BF96BE2B57}" type="slidenum">
              <a:rPr lang="pt-BR"/>
              <a:pPr>
                <a:defRPr/>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pt-BR"/>
              <a:t>Clique para editar o estilo do título mestre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7" name="Rectangle 7"/>
          <p:cNvSpPr>
            <a:spLocks noGrp="1" noChangeArrowheads="1"/>
          </p:cNvSpPr>
          <p:nvPr>
            <p:ph type="dt" sz="half" idx="10"/>
          </p:nvPr>
        </p:nvSpPr>
        <p:spPr>
          <a:ln/>
        </p:spPr>
        <p:txBody>
          <a:bodyPr/>
          <a:lstStyle>
            <a:lvl1pPr>
              <a:defRPr/>
            </a:lvl1pPr>
          </a:lstStyle>
          <a:p>
            <a:pPr>
              <a:defRPr/>
            </a:pPr>
            <a:fld id="{74E3534C-1DD0-4C25-BC7E-2E76EAAFF132}" type="datetimeFigureOut">
              <a:rPr lang="pt-BR"/>
              <a:pPr>
                <a:defRPr/>
              </a:pPr>
              <a:t>16/04/2019</a:t>
            </a:fld>
            <a:endParaRPr lang="pt-BR"/>
          </a:p>
        </p:txBody>
      </p:sp>
      <p:sp>
        <p:nvSpPr>
          <p:cNvPr id="8" name="Rectangle 8"/>
          <p:cNvSpPr>
            <a:spLocks noGrp="1" noChangeArrowheads="1"/>
          </p:cNvSpPr>
          <p:nvPr>
            <p:ph type="ftr" sz="quarter" idx="11"/>
          </p:nvPr>
        </p:nvSpPr>
        <p:spPr>
          <a:ln/>
        </p:spPr>
        <p:txBody>
          <a:bodyPr/>
          <a:lstStyle>
            <a:lvl1pPr>
              <a:defRPr/>
            </a:lvl1pPr>
          </a:lstStyle>
          <a:p>
            <a:pPr>
              <a:defRPr/>
            </a:pPr>
            <a:endParaRPr lang="pt-BR"/>
          </a:p>
        </p:txBody>
      </p:sp>
      <p:sp>
        <p:nvSpPr>
          <p:cNvPr id="9" name="Rectangle 9"/>
          <p:cNvSpPr>
            <a:spLocks noGrp="1" noChangeArrowheads="1"/>
          </p:cNvSpPr>
          <p:nvPr>
            <p:ph type="sldNum" sz="quarter" idx="12"/>
          </p:nvPr>
        </p:nvSpPr>
        <p:spPr>
          <a:ln/>
        </p:spPr>
        <p:txBody>
          <a:bodyPr/>
          <a:lstStyle>
            <a:lvl1pPr>
              <a:defRPr/>
            </a:lvl1pPr>
          </a:lstStyle>
          <a:p>
            <a:pPr>
              <a:defRPr/>
            </a:pPr>
            <a:fld id="{085931C2-F42D-495F-BEA2-EB80F9373E15}" type="slidenum">
              <a:rPr lang="pt-BR"/>
              <a:pPr>
                <a:defRPr/>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Rectangle 7"/>
          <p:cNvSpPr>
            <a:spLocks noGrp="1" noChangeArrowheads="1"/>
          </p:cNvSpPr>
          <p:nvPr>
            <p:ph type="dt" sz="half" idx="10"/>
          </p:nvPr>
        </p:nvSpPr>
        <p:spPr>
          <a:ln/>
        </p:spPr>
        <p:txBody>
          <a:bodyPr/>
          <a:lstStyle>
            <a:lvl1pPr>
              <a:defRPr/>
            </a:lvl1pPr>
          </a:lstStyle>
          <a:p>
            <a:pPr>
              <a:defRPr/>
            </a:pPr>
            <a:fld id="{A65540D4-4486-4E72-9CC0-ECC9E73917A9}" type="datetimeFigureOut">
              <a:rPr lang="pt-BR"/>
              <a:pPr>
                <a:defRPr/>
              </a:pPr>
              <a:t>16/04/2019</a:t>
            </a:fld>
            <a:endParaRPr lang="pt-BR"/>
          </a:p>
        </p:txBody>
      </p:sp>
      <p:sp>
        <p:nvSpPr>
          <p:cNvPr id="4" name="Rectangle 8"/>
          <p:cNvSpPr>
            <a:spLocks noGrp="1" noChangeArrowheads="1"/>
          </p:cNvSpPr>
          <p:nvPr>
            <p:ph type="ftr" sz="quarter" idx="11"/>
          </p:nvPr>
        </p:nvSpPr>
        <p:spPr>
          <a:ln/>
        </p:spPr>
        <p:txBody>
          <a:bodyPr/>
          <a:lstStyle>
            <a:lvl1pPr>
              <a:defRPr/>
            </a:lvl1pPr>
          </a:lstStyle>
          <a:p>
            <a:pPr>
              <a:defRPr/>
            </a:pPr>
            <a:endParaRPr lang="pt-BR"/>
          </a:p>
        </p:txBody>
      </p:sp>
      <p:sp>
        <p:nvSpPr>
          <p:cNvPr id="5" name="Rectangle 9"/>
          <p:cNvSpPr>
            <a:spLocks noGrp="1" noChangeArrowheads="1"/>
          </p:cNvSpPr>
          <p:nvPr>
            <p:ph type="sldNum" sz="quarter" idx="12"/>
          </p:nvPr>
        </p:nvSpPr>
        <p:spPr>
          <a:ln/>
        </p:spPr>
        <p:txBody>
          <a:bodyPr/>
          <a:lstStyle>
            <a:lvl1pPr>
              <a:defRPr/>
            </a:lvl1pPr>
          </a:lstStyle>
          <a:p>
            <a:pPr>
              <a:defRPr/>
            </a:pPr>
            <a:fld id="{1E8F1801-5F72-4A6F-A7BD-35CF5DBA6C69}" type="slidenum">
              <a:rPr lang="pt-BR"/>
              <a:pPr>
                <a:defRPr/>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938E5518-EB61-47D2-ADB9-1817FEB00952}" type="datetimeFigureOut">
              <a:rPr lang="pt-BR"/>
              <a:pPr>
                <a:defRPr/>
              </a:pPr>
              <a:t>16/04/2019</a:t>
            </a:fld>
            <a:endParaRPr lang="pt-BR"/>
          </a:p>
        </p:txBody>
      </p:sp>
      <p:sp>
        <p:nvSpPr>
          <p:cNvPr id="3" name="Rectangle 8"/>
          <p:cNvSpPr>
            <a:spLocks noGrp="1" noChangeArrowheads="1"/>
          </p:cNvSpPr>
          <p:nvPr>
            <p:ph type="ftr" sz="quarter" idx="11"/>
          </p:nvPr>
        </p:nvSpPr>
        <p:spPr>
          <a:ln/>
        </p:spPr>
        <p:txBody>
          <a:bodyPr/>
          <a:lstStyle>
            <a:lvl1pPr>
              <a:defRPr/>
            </a:lvl1pPr>
          </a:lstStyle>
          <a:p>
            <a:pPr>
              <a:defRPr/>
            </a:pPr>
            <a:endParaRPr lang="pt-BR"/>
          </a:p>
        </p:txBody>
      </p:sp>
      <p:sp>
        <p:nvSpPr>
          <p:cNvPr id="4" name="Rectangle 9"/>
          <p:cNvSpPr>
            <a:spLocks noGrp="1" noChangeArrowheads="1"/>
          </p:cNvSpPr>
          <p:nvPr>
            <p:ph type="sldNum" sz="quarter" idx="12"/>
          </p:nvPr>
        </p:nvSpPr>
        <p:spPr>
          <a:ln/>
        </p:spPr>
        <p:txBody>
          <a:bodyPr/>
          <a:lstStyle>
            <a:lvl1pPr>
              <a:defRPr/>
            </a:lvl1pPr>
          </a:lstStyle>
          <a:p>
            <a:pPr>
              <a:defRPr/>
            </a:pPr>
            <a:fld id="{BB13C36E-5DAD-4FA7-A389-60D898E04704}" type="slidenum">
              <a:rPr lang="pt-BR"/>
              <a:pPr>
                <a:defRPr/>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BR"/>
              <a:t>Clique para editar o estilo do título mestre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pPr>
              <a:defRPr/>
            </a:pPr>
            <a:fld id="{D6730F52-58DD-4606-9E96-04AE7D1650EA}" type="datetimeFigureOut">
              <a:rPr lang="pt-BR"/>
              <a:pPr>
                <a:defRPr/>
              </a:pPr>
              <a:t>16/04/2019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C9859B66-A079-4A78-8CA7-DA32E4262545}" type="slidenum">
              <a:rPr lang="pt-BR"/>
              <a:pPr>
                <a:defRPr/>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BR"/>
              <a:t>Clique para editar o estilo do título mestre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a:t>Clique no ícone para adicionar uma imagem</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pPr>
              <a:defRPr/>
            </a:pPr>
            <a:fld id="{C217B211-7CAF-4526-9AC1-2E251F7B5130}" type="datetimeFigureOut">
              <a:rPr lang="pt-BR"/>
              <a:pPr>
                <a:defRPr/>
              </a:pPr>
              <a:t>16/04/2019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73FA0AC3-B303-4278-A0E1-5614957FF2BD}" type="slidenum">
              <a:rPr lang="pt-BR"/>
              <a:pPr>
                <a:defRPr/>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1026" name="Picture 2" descr="IAEAlogo_Black"/>
          <p:cNvPicPr>
            <a:picLocks noChangeAspect="1" noChangeArrowheads="1"/>
          </p:cNvPicPr>
          <p:nvPr/>
        </p:nvPicPr>
        <p:blipFill>
          <a:blip r:embed="rId14"/>
          <a:srcRect/>
          <a:stretch>
            <a:fillRect/>
          </a:stretch>
        </p:blipFill>
        <p:spPr bwMode="black">
          <a:xfrm>
            <a:off x="304800" y="6110288"/>
            <a:ext cx="685800" cy="596900"/>
          </a:xfrm>
          <a:prstGeom prst="rect">
            <a:avLst/>
          </a:prstGeom>
          <a:noFill/>
          <a:ln w="9525">
            <a:noFill/>
            <a:miter lim="800000"/>
            <a:headEnd/>
            <a:tailEnd/>
          </a:ln>
        </p:spPr>
      </p:pic>
      <p:sp>
        <p:nvSpPr>
          <p:cNvPr id="1027" name="Text Box 3"/>
          <p:cNvSpPr txBox="1">
            <a:spLocks noChangeArrowheads="1"/>
          </p:cNvSpPr>
          <p:nvPr/>
        </p:nvSpPr>
        <p:spPr bwMode="black">
          <a:xfrm>
            <a:off x="990600" y="6202363"/>
            <a:ext cx="914400" cy="427037"/>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GB" sz="2200">
                <a:solidFill>
                  <a:srgbClr val="FFFFFF"/>
                </a:solidFill>
                <a:latin typeface="Arial" charset="0"/>
                <a:cs typeface="+mn-cs"/>
              </a:rPr>
              <a:t>IAEA</a:t>
            </a:r>
          </a:p>
        </p:txBody>
      </p:sp>
      <p:pic>
        <p:nvPicPr>
          <p:cNvPr id="1028" name="Picture 4"/>
          <p:cNvPicPr>
            <a:picLocks noChangeAspect="1" noChangeArrowheads="1"/>
          </p:cNvPicPr>
          <p:nvPr/>
        </p:nvPicPr>
        <p:blipFill>
          <a:blip r:embed="rId15"/>
          <a:srcRect/>
          <a:stretch>
            <a:fillRect/>
          </a:stretch>
        </p:blipFill>
        <p:spPr bwMode="hidden">
          <a:xfrm>
            <a:off x="0" y="0"/>
            <a:ext cx="9144000" cy="6861175"/>
          </a:xfrm>
          <a:prstGeom prst="rect">
            <a:avLst/>
          </a:prstGeom>
          <a:noFill/>
          <a:ln w="9525">
            <a:noFill/>
            <a:miter lim="800000"/>
            <a:headEnd/>
            <a:tailEnd/>
          </a:ln>
        </p:spPr>
      </p:pic>
      <p:sp>
        <p:nvSpPr>
          <p:cNvPr id="1029" name="Rectangle 5"/>
          <p:cNvSpPr>
            <a:spLocks noGrp="1" noChangeArrowheads="1"/>
          </p:cNvSpPr>
          <p:nvPr>
            <p:ph type="title"/>
          </p:nvPr>
        </p:nvSpPr>
        <p:spPr bwMode="black">
          <a:xfrm>
            <a:off x="282575" y="984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t>Clique para editar o estilo do título mestre</a:t>
            </a:r>
            <a:endParaRPr lang="en-GB"/>
          </a:p>
        </p:txBody>
      </p:sp>
      <p:sp>
        <p:nvSpPr>
          <p:cNvPr id="1030" name="Rectangle 6"/>
          <p:cNvSpPr>
            <a:spLocks noGrp="1" noChangeArrowheads="1"/>
          </p:cNvSpPr>
          <p:nvPr>
            <p:ph type="body" idx="1"/>
          </p:nvPr>
        </p:nvSpPr>
        <p:spPr bwMode="gray">
          <a:xfrm>
            <a:off x="274638" y="1524000"/>
            <a:ext cx="8593137"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276487" name="Rectangle 7"/>
          <p:cNvSpPr>
            <a:spLocks noGrp="1" noChangeArrowheads="1"/>
          </p:cNvSpPr>
          <p:nvPr>
            <p:ph type="dt" sz="half" idx="2"/>
          </p:nvPr>
        </p:nvSpPr>
        <p:spPr bwMode="white">
          <a:xfrm>
            <a:off x="6783388" y="6369050"/>
            <a:ext cx="1676400"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smtClean="0">
                <a:solidFill>
                  <a:schemeClr val="bg2"/>
                </a:solidFill>
                <a:latin typeface="Arial" charset="0"/>
                <a:cs typeface="+mn-cs"/>
              </a:defRPr>
            </a:lvl1pPr>
          </a:lstStyle>
          <a:p>
            <a:pPr>
              <a:defRPr/>
            </a:pPr>
            <a:fld id="{B07F3241-DAD7-43DA-B4B5-5361E5302449}" type="datetimeFigureOut">
              <a:rPr lang="pt-BR"/>
              <a:pPr>
                <a:defRPr/>
              </a:pPr>
              <a:t>16/04/2019</a:t>
            </a:fld>
            <a:endParaRPr lang="pt-BR"/>
          </a:p>
        </p:txBody>
      </p:sp>
      <p:sp>
        <p:nvSpPr>
          <p:cNvPr id="276488" name="Rectangle 8"/>
          <p:cNvSpPr>
            <a:spLocks noGrp="1" noChangeArrowheads="1"/>
          </p:cNvSpPr>
          <p:nvPr>
            <p:ph type="ftr" sz="quarter" idx="3"/>
          </p:nvPr>
        </p:nvSpPr>
        <p:spPr bwMode="white">
          <a:xfrm>
            <a:off x="4154488" y="6369050"/>
            <a:ext cx="262413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a:solidFill>
                  <a:schemeClr val="bg2"/>
                </a:solidFill>
                <a:latin typeface="Arial" charset="0"/>
                <a:cs typeface="+mn-cs"/>
              </a:defRPr>
            </a:lvl1pPr>
          </a:lstStyle>
          <a:p>
            <a:pPr>
              <a:defRPr/>
            </a:pPr>
            <a:endParaRPr lang="pt-BR"/>
          </a:p>
        </p:txBody>
      </p:sp>
      <p:sp>
        <p:nvSpPr>
          <p:cNvPr id="276489" name="Rectangle 9"/>
          <p:cNvSpPr>
            <a:spLocks noGrp="1" noChangeArrowheads="1"/>
          </p:cNvSpPr>
          <p:nvPr>
            <p:ph type="sldNum" sz="quarter" idx="4"/>
          </p:nvPr>
        </p:nvSpPr>
        <p:spPr bwMode="white">
          <a:xfrm>
            <a:off x="8472488" y="6369050"/>
            <a:ext cx="50958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smtClean="0">
                <a:solidFill>
                  <a:schemeClr val="bg2"/>
                </a:solidFill>
                <a:latin typeface="Arial" charset="0"/>
                <a:cs typeface="+mn-cs"/>
              </a:defRPr>
            </a:lvl1pPr>
          </a:lstStyle>
          <a:p>
            <a:pPr>
              <a:defRPr/>
            </a:pPr>
            <a:fld id="{E7101521-EC88-4494-958E-5F575C5CA82F}"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685"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rtl="0" fontAlgn="base">
        <a:spcBef>
          <a:spcPct val="20000"/>
        </a:spcBef>
        <a:spcAft>
          <a:spcPct val="0"/>
        </a:spcAft>
        <a:defRPr sz="3600" b="1">
          <a:solidFill>
            <a:schemeClr val="tx2"/>
          </a:solidFill>
          <a:latin typeface="+mj-lt"/>
          <a:ea typeface="+mj-ea"/>
          <a:cs typeface="+mj-cs"/>
        </a:defRPr>
      </a:lvl1pPr>
      <a:lvl2pPr algn="l" rtl="0" fontAlgn="base">
        <a:spcBef>
          <a:spcPct val="20000"/>
        </a:spcBef>
        <a:spcAft>
          <a:spcPct val="0"/>
        </a:spcAft>
        <a:defRPr sz="3600" b="1">
          <a:solidFill>
            <a:schemeClr val="tx2"/>
          </a:solidFill>
          <a:latin typeface="Arial" charset="0"/>
        </a:defRPr>
      </a:lvl2pPr>
      <a:lvl3pPr algn="l" rtl="0" fontAlgn="base">
        <a:spcBef>
          <a:spcPct val="20000"/>
        </a:spcBef>
        <a:spcAft>
          <a:spcPct val="0"/>
        </a:spcAft>
        <a:defRPr sz="3600" b="1">
          <a:solidFill>
            <a:schemeClr val="tx2"/>
          </a:solidFill>
          <a:latin typeface="Arial" charset="0"/>
        </a:defRPr>
      </a:lvl3pPr>
      <a:lvl4pPr algn="l" rtl="0" fontAlgn="base">
        <a:spcBef>
          <a:spcPct val="20000"/>
        </a:spcBef>
        <a:spcAft>
          <a:spcPct val="0"/>
        </a:spcAft>
        <a:defRPr sz="3600" b="1">
          <a:solidFill>
            <a:schemeClr val="tx2"/>
          </a:solidFill>
          <a:latin typeface="Arial" charset="0"/>
        </a:defRPr>
      </a:lvl4pPr>
      <a:lvl5pPr algn="l" rtl="0" fontAlgn="base">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fontAlgn="base">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fontAlgn="base">
        <a:spcBef>
          <a:spcPct val="20000"/>
        </a:spcBef>
        <a:spcAft>
          <a:spcPct val="0"/>
        </a:spcAft>
        <a:buClr>
          <a:schemeClr val="folHlink"/>
        </a:buClr>
        <a:buSzPct val="110000"/>
        <a:buChar char="•"/>
        <a:defRPr sz="2800">
          <a:solidFill>
            <a:schemeClr val="tx2"/>
          </a:solidFill>
          <a:latin typeface="+mn-lt"/>
        </a:defRPr>
      </a:lvl2pPr>
      <a:lvl3pPr marL="1143000" indent="-228600" algn="l" rtl="0" fontAlgn="base">
        <a:spcBef>
          <a:spcPct val="20000"/>
        </a:spcBef>
        <a:spcAft>
          <a:spcPct val="0"/>
        </a:spcAft>
        <a:buClr>
          <a:schemeClr val="folHlink"/>
        </a:buClr>
        <a:buSzPct val="110000"/>
        <a:buChar char="•"/>
        <a:defRPr sz="2400">
          <a:solidFill>
            <a:schemeClr val="tx2"/>
          </a:solidFill>
          <a:latin typeface="+mn-lt"/>
        </a:defRPr>
      </a:lvl3pPr>
      <a:lvl4pPr marL="1600200" indent="-228600" algn="l" rtl="0" fontAlgn="base">
        <a:spcBef>
          <a:spcPct val="20000"/>
        </a:spcBef>
        <a:spcAft>
          <a:spcPct val="0"/>
        </a:spcAft>
        <a:buClr>
          <a:schemeClr val="folHlink"/>
        </a:buClr>
        <a:buSzPct val="110000"/>
        <a:buChar char="•"/>
        <a:defRPr sz="2400">
          <a:solidFill>
            <a:schemeClr val="tx2"/>
          </a:solidFill>
          <a:latin typeface="+mn-lt"/>
        </a:defRPr>
      </a:lvl4pPr>
      <a:lvl5pPr marL="2057400" indent="-228600" algn="l" rtl="0" fontAlgn="base">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285875" y="0"/>
            <a:ext cx="6400800" cy="6858000"/>
          </a:xfrm>
        </p:spPr>
        <p:txBody>
          <a:bodyPr>
            <a:normAutofit/>
          </a:bodyPr>
          <a:lstStyle/>
          <a:p>
            <a:pPr algn="l">
              <a:defRPr/>
            </a:pPr>
            <a:endParaRPr lang="es-ES" sz="2800" b="1" dirty="0">
              <a:solidFill>
                <a:schemeClr val="tx1"/>
              </a:solidFill>
              <a:latin typeface="TimesNewRoman"/>
            </a:endParaRPr>
          </a:p>
          <a:p>
            <a:pPr>
              <a:defRPr/>
            </a:pPr>
            <a:r>
              <a:rPr lang="en-US" b="1" dirty="0">
                <a:solidFill>
                  <a:schemeClr val="accent1">
                    <a:lumMod val="50000"/>
                  </a:schemeClr>
                </a:solidFill>
                <a:latin typeface="TimesNewRoman"/>
              </a:rPr>
              <a:t>Radioactive waste management and discharges to the environment</a:t>
            </a:r>
            <a:endParaRPr lang="es-ES" i="1" dirty="0">
              <a:solidFill>
                <a:schemeClr val="tx1"/>
              </a:solidFill>
              <a:latin typeface="TimesNewRoman"/>
            </a:endParaRPr>
          </a:p>
          <a:p>
            <a:pPr algn="l">
              <a:defRPr/>
            </a:pPr>
            <a:endParaRPr lang="es-ES" dirty="0">
              <a:solidFill>
                <a:schemeClr val="tx1"/>
              </a:solidFill>
              <a:latin typeface="TimesNew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a:solidFill>
                  <a:schemeClr val="accent1">
                    <a:lumMod val="50000"/>
                  </a:schemeClr>
                </a:solidFill>
                <a:latin typeface="TimesNewRoman"/>
              </a:rPr>
              <a:t>Storage</a:t>
            </a:r>
            <a:endParaRPr lang="pt-BR" sz="1800" dirty="0">
              <a:solidFill>
                <a:schemeClr val="accent1">
                  <a:lumMod val="50000"/>
                </a:schemeClr>
              </a:solidFill>
            </a:endParaRPr>
          </a:p>
        </p:txBody>
      </p:sp>
      <p:sp>
        <p:nvSpPr>
          <p:cNvPr id="3" name="Subtítulo 2"/>
          <p:cNvSpPr>
            <a:spLocks noGrp="1"/>
          </p:cNvSpPr>
          <p:nvPr>
            <p:ph idx="1"/>
          </p:nvPr>
        </p:nvSpPr>
        <p:spPr>
          <a:xfrm>
            <a:off x="282575" y="1207008"/>
            <a:ext cx="5572125" cy="4572000"/>
          </a:xfrm>
        </p:spPr>
        <p:txBody>
          <a:bodyPr>
            <a:normAutofit fontScale="25000" lnSpcReduction="20000"/>
          </a:bodyPr>
          <a:lstStyle/>
          <a:p>
            <a:pPr algn="just">
              <a:buFontTx/>
              <a:buNone/>
              <a:defRPr/>
            </a:pPr>
            <a:r>
              <a:rPr lang="es-ES" sz="9600" dirty="0">
                <a:solidFill>
                  <a:schemeClr val="tx1"/>
                </a:solidFill>
                <a:latin typeface="TimesNewRoman,Bold"/>
              </a:rPr>
              <a:t>	</a:t>
            </a:r>
          </a:p>
          <a:p>
            <a:pPr algn="just">
              <a:buFontTx/>
              <a:buNone/>
              <a:defRPr/>
            </a:pPr>
            <a:r>
              <a:rPr lang="es-ES" sz="9600" dirty="0">
                <a:solidFill>
                  <a:schemeClr val="tx1"/>
                </a:solidFill>
                <a:latin typeface="TimesNewRoman,Bold"/>
              </a:rPr>
              <a:t>	</a:t>
            </a:r>
            <a:r>
              <a:rPr lang="en-US" sz="9600" dirty="0">
                <a:solidFill>
                  <a:schemeClr val="accent1">
                    <a:lumMod val="50000"/>
                  </a:schemeClr>
                </a:solidFill>
                <a:latin typeface="TimesNewRoman"/>
              </a:rPr>
              <a:t>The waste must be stored in a way that ensures:</a:t>
            </a: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a) the separation of treated and conditioned radioactive wastes from unconditioned wastes, non-radioactive materials and maintenance equipment;</a:t>
            </a: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Example of unsuitable storage</a:t>
            </a:r>
            <a:r>
              <a:rPr lang="es-ES" sz="9600" dirty="0">
                <a:solidFill>
                  <a:schemeClr val="accent1">
                    <a:lumMod val="50000"/>
                  </a:schemeClr>
                </a:solidFill>
                <a:latin typeface="TimesNewRoman"/>
              </a:rPr>
              <a:t>	</a:t>
            </a:r>
            <a:endParaRPr lang="es-ES" dirty="0">
              <a:solidFill>
                <a:schemeClr val="accent1">
                  <a:lumMod val="50000"/>
                </a:schemeClr>
              </a:solidFill>
              <a:latin typeface="TimesNewRoman"/>
            </a:endParaRPr>
          </a:p>
          <a:p>
            <a:pPr>
              <a:defRPr/>
            </a:pPr>
            <a:endParaRPr lang="es-ES" dirty="0">
              <a:solidFill>
                <a:schemeClr val="accent1">
                  <a:lumMod val="50000"/>
                </a:schemeClr>
              </a:solidFill>
              <a:latin typeface="TimesNewRoman"/>
            </a:endParaRPr>
          </a:p>
        </p:txBody>
      </p:sp>
      <p:pic>
        <p:nvPicPr>
          <p:cNvPr id="12292" name="Imagem 7" descr="fotog1.tif"/>
          <p:cNvPicPr>
            <a:picLocks noChangeAspect="1"/>
          </p:cNvPicPr>
          <p:nvPr/>
        </p:nvPicPr>
        <p:blipFill>
          <a:blip r:embed="rId2"/>
          <a:srcRect/>
          <a:stretch>
            <a:fillRect/>
          </a:stretch>
        </p:blipFill>
        <p:spPr bwMode="auto">
          <a:xfrm>
            <a:off x="6000750" y="2428875"/>
            <a:ext cx="2857500" cy="4060825"/>
          </a:xfrm>
          <a:prstGeom prst="rect">
            <a:avLst/>
          </a:prstGeom>
          <a:noFill/>
          <a:ln w="9525">
            <a:noFill/>
            <a:miter lim="800000"/>
            <a:headEnd/>
            <a:tailEnd/>
          </a:ln>
        </p:spPr>
      </p:pic>
      <p:sp>
        <p:nvSpPr>
          <p:cNvPr id="12293" name="Seta para a direita 9"/>
          <p:cNvSpPr>
            <a:spLocks noChangeArrowheads="1"/>
          </p:cNvSpPr>
          <p:nvPr/>
        </p:nvSpPr>
        <p:spPr bwMode="auto">
          <a:xfrm>
            <a:off x="4643438" y="5286375"/>
            <a:ext cx="977900" cy="484188"/>
          </a:xfrm>
          <a:prstGeom prst="rightArrow">
            <a:avLst>
              <a:gd name="adj1" fmla="val 50000"/>
              <a:gd name="adj2" fmla="val 50024"/>
            </a:avLst>
          </a:prstGeom>
          <a:solidFill>
            <a:srgbClr val="FF0000"/>
          </a:solidFill>
          <a:ln w="9525">
            <a:noFill/>
            <a:miter lim="800000"/>
            <a:headEnd/>
            <a:tailEnd/>
          </a:ln>
        </p:spPr>
        <p:txBody>
          <a:bodyPr>
            <a:spAutoFit/>
          </a:bodyPr>
          <a:lstStyle/>
          <a:p>
            <a:pPr marL="952500" indent="-285750">
              <a:spcBef>
                <a:spcPct val="30000"/>
              </a:spcBef>
              <a:buFontTx/>
              <a:buChar char="•"/>
            </a:pPr>
            <a:endParaRPr lang="pt-BR" sz="2400" b="1">
              <a:solidFill>
                <a:schemeClr val="tx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a:solidFill>
                  <a:schemeClr val="accent1">
                    <a:lumMod val="50000"/>
                  </a:schemeClr>
                </a:solidFill>
                <a:latin typeface="TimesNewRoman"/>
              </a:rPr>
              <a:t>Storage</a:t>
            </a:r>
            <a:endParaRPr lang="pt-BR" sz="1800" dirty="0">
              <a:solidFill>
                <a:schemeClr val="accent1">
                  <a:lumMod val="50000"/>
                </a:schemeClr>
              </a:solidFill>
            </a:endParaRPr>
          </a:p>
        </p:txBody>
      </p:sp>
      <p:sp>
        <p:nvSpPr>
          <p:cNvPr id="3" name="Subtítulo 2"/>
          <p:cNvSpPr>
            <a:spLocks noGrp="1"/>
          </p:cNvSpPr>
          <p:nvPr>
            <p:ph idx="1"/>
          </p:nvPr>
        </p:nvSpPr>
        <p:spPr>
          <a:xfrm>
            <a:off x="142875" y="1071563"/>
            <a:ext cx="5429250" cy="4572000"/>
          </a:xfrm>
        </p:spPr>
        <p:txBody>
          <a:bodyPr>
            <a:normAutofit fontScale="32500" lnSpcReduction="20000"/>
          </a:bodyPr>
          <a:lstStyle/>
          <a:p>
            <a:pPr algn="just">
              <a:buFontTx/>
              <a:buNone/>
              <a:defRPr/>
            </a:pPr>
            <a:r>
              <a:rPr lang="es-ES" sz="9600" dirty="0">
                <a:solidFill>
                  <a:schemeClr val="tx1"/>
                </a:solidFill>
                <a:latin typeface="TimesNewRoman,Bold"/>
              </a:rPr>
              <a:t>	</a:t>
            </a:r>
          </a:p>
          <a:p>
            <a:pPr algn="just">
              <a:buFontTx/>
              <a:buNone/>
              <a:defRPr/>
            </a:pPr>
            <a:r>
              <a:rPr lang="es-ES" sz="9600" dirty="0">
                <a:solidFill>
                  <a:schemeClr val="tx1"/>
                </a:solidFill>
                <a:latin typeface="TimesNewRoman,Bold"/>
              </a:rPr>
              <a:t>	</a:t>
            </a:r>
            <a:r>
              <a:rPr lang="en-US" sz="9600" dirty="0">
                <a:solidFill>
                  <a:schemeClr val="accent1">
                    <a:lumMod val="50000"/>
                  </a:schemeClr>
                </a:solidFill>
                <a:latin typeface="TimesNewRoman"/>
              </a:rPr>
              <a:t>The waste must be stored in a way that ensures:</a:t>
            </a: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b) that the allocation of a separate storage area, where radioactive biomedical waste is produced in large volumes, be considered.</a:t>
            </a:r>
            <a:endParaRPr lang="es-ES" dirty="0">
              <a:solidFill>
                <a:schemeClr val="accent1">
                  <a:lumMod val="50000"/>
                </a:schemeClr>
              </a:solidFill>
              <a:latin typeface="TimesNewRoman"/>
            </a:endParaRPr>
          </a:p>
        </p:txBody>
      </p:sp>
      <p:pic>
        <p:nvPicPr>
          <p:cNvPr id="13316" name="Picture 2"/>
          <p:cNvPicPr>
            <a:picLocks noChangeAspect="1" noChangeArrowheads="1"/>
          </p:cNvPicPr>
          <p:nvPr/>
        </p:nvPicPr>
        <p:blipFill>
          <a:blip r:embed="rId2"/>
          <a:srcRect/>
          <a:stretch>
            <a:fillRect/>
          </a:stretch>
        </p:blipFill>
        <p:spPr bwMode="auto">
          <a:xfrm>
            <a:off x="5546725" y="2928938"/>
            <a:ext cx="3479800" cy="2571750"/>
          </a:xfrm>
          <a:prstGeom prst="rect">
            <a:avLst/>
          </a:prstGeom>
          <a:noFill/>
          <a:ln w="12700">
            <a:noFill/>
            <a:miter lim="800000"/>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a:solidFill>
                  <a:schemeClr val="accent1">
                    <a:lumMod val="50000"/>
                  </a:schemeClr>
                </a:solidFill>
                <a:latin typeface="TimesNewRoman"/>
              </a:rPr>
              <a:t>Storage</a:t>
            </a:r>
            <a:endParaRPr lang="pt-BR" sz="1800" dirty="0">
              <a:solidFill>
                <a:schemeClr val="accent1">
                  <a:lumMod val="50000"/>
                </a:schemeClr>
              </a:solidFill>
            </a:endParaRPr>
          </a:p>
        </p:txBody>
      </p:sp>
      <p:sp>
        <p:nvSpPr>
          <p:cNvPr id="3" name="Subtítulo 2"/>
          <p:cNvSpPr>
            <a:spLocks noGrp="1"/>
          </p:cNvSpPr>
          <p:nvPr>
            <p:ph idx="1"/>
          </p:nvPr>
        </p:nvSpPr>
        <p:spPr>
          <a:xfrm>
            <a:off x="642938" y="1143000"/>
            <a:ext cx="7929562" cy="2786063"/>
          </a:xfrm>
        </p:spPr>
        <p:txBody>
          <a:bodyPr>
            <a:normAutofit fontScale="32500" lnSpcReduction="20000"/>
          </a:bodyPr>
          <a:lstStyle/>
          <a:p>
            <a:pPr algn="just">
              <a:buFontTx/>
              <a:buNone/>
              <a:defRPr/>
            </a:pPr>
            <a:r>
              <a:rPr lang="es-ES" sz="9600" dirty="0">
                <a:solidFill>
                  <a:schemeClr val="tx1"/>
                </a:solidFill>
                <a:latin typeface="TimesNewRoman,Bold"/>
              </a:rPr>
              <a:t>	</a:t>
            </a:r>
            <a:r>
              <a:rPr lang="en-US" sz="9600" dirty="0">
                <a:solidFill>
                  <a:schemeClr val="accent1">
                    <a:lumMod val="50000"/>
                  </a:schemeClr>
                </a:solidFill>
                <a:latin typeface="TimesNewRoman"/>
              </a:rPr>
              <a:t>For the design and construction of the store should consider the following:</a:t>
            </a: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a) the conditions assumed for its normal operation and possible incidents or accidents;</a:t>
            </a:r>
          </a:p>
          <a:p>
            <a:pPr algn="just">
              <a:buFontTx/>
              <a:buNone/>
              <a:defRPr/>
            </a:pPr>
            <a:r>
              <a:rPr lang="en-US" sz="9600" dirty="0">
                <a:solidFill>
                  <a:schemeClr val="accent1">
                    <a:lumMod val="50000"/>
                  </a:schemeClr>
                </a:solidFill>
                <a:latin typeface="TimesNewRoman"/>
              </a:rPr>
              <a:t>b) planned or expected storage period;</a:t>
            </a:r>
            <a:endParaRPr lang="es-ES" sz="9600" dirty="0">
              <a:solidFill>
                <a:schemeClr val="accent1">
                  <a:lumMod val="50000"/>
                </a:schemeClr>
              </a:solidFill>
              <a:latin typeface="TimesNewRoman"/>
            </a:endParaRPr>
          </a:p>
        </p:txBody>
      </p:sp>
      <p:pic>
        <p:nvPicPr>
          <p:cNvPr id="5" name="Picture 7" descr="Deposito_Rejeitos"/>
          <p:cNvPicPr>
            <a:picLocks noChangeAspect="1" noChangeArrowheads="1"/>
          </p:cNvPicPr>
          <p:nvPr/>
        </p:nvPicPr>
        <p:blipFill>
          <a:blip r:embed="rId2"/>
          <a:srcRect/>
          <a:stretch>
            <a:fillRect/>
          </a:stretch>
        </p:blipFill>
        <p:spPr bwMode="auto">
          <a:xfrm>
            <a:off x="1881844" y="3906837"/>
            <a:ext cx="2141537" cy="2852738"/>
          </a:xfrm>
          <a:prstGeom prst="rect">
            <a:avLst/>
          </a:prstGeom>
          <a:noFill/>
          <a:ln w="9525">
            <a:noFill/>
            <a:miter lim="800000"/>
            <a:headEnd/>
            <a:tailEnd/>
          </a:ln>
        </p:spPr>
      </p:pic>
      <p:pic>
        <p:nvPicPr>
          <p:cNvPr id="6" name="Picture 17" descr="splixo3b"/>
          <p:cNvPicPr>
            <a:picLocks noChangeAspect="1" noChangeArrowheads="1"/>
          </p:cNvPicPr>
          <p:nvPr/>
        </p:nvPicPr>
        <p:blipFill>
          <a:blip r:embed="rId3"/>
          <a:srcRect/>
          <a:stretch>
            <a:fillRect/>
          </a:stretch>
        </p:blipFill>
        <p:spPr bwMode="auto">
          <a:xfrm>
            <a:off x="5143500" y="4000500"/>
            <a:ext cx="2411413" cy="1655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a:solidFill>
                  <a:schemeClr val="accent1">
                    <a:lumMod val="50000"/>
                  </a:schemeClr>
                </a:solidFill>
                <a:latin typeface="TimesNewRoman"/>
              </a:rPr>
              <a:t>Storage</a:t>
            </a:r>
            <a:endParaRPr lang="pt-BR" sz="1800" dirty="0">
              <a:solidFill>
                <a:schemeClr val="accent1">
                  <a:lumMod val="50000"/>
                </a:schemeClr>
              </a:solidFill>
            </a:endParaRPr>
          </a:p>
        </p:txBody>
      </p:sp>
      <p:sp>
        <p:nvSpPr>
          <p:cNvPr id="3" name="Subtítulo 2"/>
          <p:cNvSpPr>
            <a:spLocks noGrp="1"/>
          </p:cNvSpPr>
          <p:nvPr>
            <p:ph idx="1"/>
          </p:nvPr>
        </p:nvSpPr>
        <p:spPr>
          <a:xfrm>
            <a:off x="642938" y="1143000"/>
            <a:ext cx="7929562" cy="3500438"/>
          </a:xfrm>
        </p:spPr>
        <p:txBody>
          <a:bodyPr>
            <a:normAutofit fontScale="40000" lnSpcReduction="20000"/>
          </a:bodyPr>
          <a:lstStyle/>
          <a:p>
            <a:pPr algn="just">
              <a:buFontTx/>
              <a:buNone/>
              <a:defRPr/>
            </a:pPr>
            <a:r>
              <a:rPr lang="es-ES" sz="9600" dirty="0">
                <a:solidFill>
                  <a:schemeClr val="tx1"/>
                </a:solidFill>
                <a:latin typeface="TimesNewRoman,Bold"/>
              </a:rPr>
              <a:t>	</a:t>
            </a:r>
            <a:r>
              <a:rPr lang="en-US" sz="7000" dirty="0">
                <a:solidFill>
                  <a:schemeClr val="accent1">
                    <a:lumMod val="50000"/>
                  </a:schemeClr>
                </a:solidFill>
                <a:latin typeface="TimesNewRoman"/>
              </a:rPr>
              <a:t>For the design and construction of the store should consider the following:</a:t>
            </a:r>
          </a:p>
          <a:p>
            <a:pPr algn="just">
              <a:buFontTx/>
              <a:buNone/>
              <a:defRPr/>
            </a:pPr>
            <a:endParaRPr lang="en-US" sz="7000" dirty="0">
              <a:solidFill>
                <a:schemeClr val="accent1">
                  <a:lumMod val="50000"/>
                </a:schemeClr>
              </a:solidFill>
              <a:latin typeface="TimesNewRoman"/>
            </a:endParaRPr>
          </a:p>
          <a:p>
            <a:pPr algn="just">
              <a:buFontTx/>
              <a:buNone/>
              <a:defRPr/>
            </a:pPr>
            <a:r>
              <a:rPr lang="en-US" sz="7000" dirty="0">
                <a:solidFill>
                  <a:schemeClr val="accent1">
                    <a:lumMod val="50000"/>
                  </a:schemeClr>
                </a:solidFill>
                <a:latin typeface="TimesNewRoman"/>
              </a:rPr>
              <a:t>c) the potential use of passive safety measures, considering their potential degradation;</a:t>
            </a:r>
          </a:p>
          <a:p>
            <a:pPr algn="just">
              <a:buFontTx/>
              <a:buNone/>
              <a:defRPr/>
            </a:pPr>
            <a:r>
              <a:rPr lang="en-US" sz="7000" dirty="0">
                <a:solidFill>
                  <a:schemeClr val="accent1">
                    <a:lumMod val="50000"/>
                  </a:schemeClr>
                </a:solidFill>
                <a:latin typeface="TimesNewRoman"/>
              </a:rPr>
              <a:t>d) that the waste be inspected, monitored, recovered and kept in suitable conditions for its release.</a:t>
            </a:r>
            <a:endParaRPr lang="es-ES" sz="7000" dirty="0">
              <a:solidFill>
                <a:schemeClr val="accent1">
                  <a:lumMod val="50000"/>
                </a:schemeClr>
              </a:solidFill>
              <a:latin typeface="TimesNewRoman"/>
            </a:endParaRPr>
          </a:p>
        </p:txBody>
      </p:sp>
      <p:pic>
        <p:nvPicPr>
          <p:cNvPr id="6" name="Picture 11" descr="cavo10"/>
          <p:cNvPicPr>
            <a:picLocks noChangeAspect="1" noChangeArrowheads="1"/>
          </p:cNvPicPr>
          <p:nvPr/>
        </p:nvPicPr>
        <p:blipFill>
          <a:blip r:embed="rId2"/>
          <a:srcRect/>
          <a:stretch>
            <a:fillRect/>
          </a:stretch>
        </p:blipFill>
        <p:spPr bwMode="auto">
          <a:xfrm>
            <a:off x="4786313" y="4214813"/>
            <a:ext cx="2947987" cy="1997075"/>
          </a:xfrm>
          <a:prstGeom prst="rect">
            <a:avLst/>
          </a:prstGeom>
          <a:noFill/>
          <a:ln w="9525">
            <a:noFill/>
            <a:miter lim="800000"/>
            <a:headEnd/>
            <a:tailEnd/>
          </a:ln>
        </p:spPr>
      </p:pic>
      <p:pic>
        <p:nvPicPr>
          <p:cNvPr id="15365" name="Picture 2" descr="C:\APRESENTAÇÃO\decon6.tif"/>
          <p:cNvPicPr>
            <a:picLocks noChangeAspect="1" noChangeArrowheads="1"/>
          </p:cNvPicPr>
          <p:nvPr/>
        </p:nvPicPr>
        <p:blipFill>
          <a:blip r:embed="rId3"/>
          <a:srcRect/>
          <a:stretch>
            <a:fillRect/>
          </a:stretch>
        </p:blipFill>
        <p:spPr bwMode="auto">
          <a:xfrm>
            <a:off x="2071688" y="3929063"/>
            <a:ext cx="2060575" cy="2628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Discharges</a:t>
            </a:r>
            <a:endParaRPr lang="pt-BR" sz="1800" dirty="0">
              <a:solidFill>
                <a:schemeClr val="accent1">
                  <a:lumMod val="50000"/>
                </a:schemeClr>
              </a:solidFill>
            </a:endParaRPr>
          </a:p>
        </p:txBody>
      </p:sp>
      <p:sp>
        <p:nvSpPr>
          <p:cNvPr id="3" name="Subtítulo 2"/>
          <p:cNvSpPr>
            <a:spLocks noGrp="1"/>
          </p:cNvSpPr>
          <p:nvPr>
            <p:ph idx="1"/>
          </p:nvPr>
        </p:nvSpPr>
        <p:spPr>
          <a:xfrm>
            <a:off x="285750" y="1071563"/>
            <a:ext cx="8429625" cy="4572000"/>
          </a:xfrm>
        </p:spPr>
        <p:txBody>
          <a:bodyPr>
            <a:normAutofit fontScale="25000" lnSpcReduction="20000"/>
          </a:bodyPr>
          <a:lstStyle/>
          <a:p>
            <a:pPr algn="just">
              <a:buFontTx/>
              <a:buNone/>
              <a:defRPr/>
            </a:pPr>
            <a:r>
              <a:rPr lang="en-US" sz="9600" dirty="0">
                <a:solidFill>
                  <a:schemeClr val="tx1"/>
                </a:solidFill>
                <a:latin typeface="TimesNewRoman,Bold"/>
              </a:rPr>
              <a:t>The applicant must implement procedures to ensure that no radioactive materials from authorized practices to the environment unless downloaded:</a:t>
            </a:r>
          </a:p>
          <a:p>
            <a:pPr algn="just">
              <a:buFontTx/>
              <a:buNone/>
              <a:defRPr/>
            </a:pPr>
            <a:endParaRPr lang="en-US" sz="9600" dirty="0">
              <a:solidFill>
                <a:schemeClr val="tx1"/>
              </a:solidFill>
              <a:latin typeface="TimesNewRoman,Bold"/>
            </a:endParaRPr>
          </a:p>
          <a:p>
            <a:pPr algn="just">
              <a:buFontTx/>
              <a:buNone/>
              <a:defRPr/>
            </a:pPr>
            <a:r>
              <a:rPr lang="en-US" sz="9600" dirty="0">
                <a:solidFill>
                  <a:schemeClr val="tx1"/>
                </a:solidFill>
                <a:latin typeface="TimesNewRoman,Bold"/>
              </a:rPr>
              <a:t>1. such discharge is within the limits specified in the license and is performed in a controlled manner in accordance with the regulations in force and with the authorization issued by the regulatory body; or</a:t>
            </a:r>
          </a:p>
          <a:p>
            <a:pPr algn="just">
              <a:buFontTx/>
              <a:buNone/>
              <a:defRPr/>
            </a:pPr>
            <a:endParaRPr lang="en-US" sz="9600" dirty="0">
              <a:solidFill>
                <a:schemeClr val="tx1"/>
              </a:solidFill>
              <a:latin typeface="TimesNewRoman,Bold"/>
            </a:endParaRPr>
          </a:p>
          <a:p>
            <a:pPr algn="just">
              <a:buFontTx/>
              <a:buNone/>
              <a:defRPr/>
            </a:pPr>
            <a:r>
              <a:rPr lang="en-US" sz="9600" dirty="0">
                <a:solidFill>
                  <a:schemeClr val="tx1"/>
                </a:solidFill>
                <a:latin typeface="TimesNewRoman,Bold"/>
              </a:rPr>
              <a:t>2. it has been confirmed that the activity to be discharged is below the levels established by the regulatory body.</a:t>
            </a:r>
            <a:endParaRPr lang="es-ES" sz="9600" dirty="0">
              <a:solidFill>
                <a:schemeClr val="accent1">
                  <a:lumMod val="50000"/>
                </a:schemeClr>
              </a:solidFill>
              <a:latin typeface="TimesNew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Discharges</a:t>
            </a:r>
            <a:endParaRPr lang="pt-BR" sz="1800" dirty="0">
              <a:solidFill>
                <a:schemeClr val="accent1">
                  <a:lumMod val="50000"/>
                </a:schemeClr>
              </a:solidFill>
            </a:endParaRPr>
          </a:p>
        </p:txBody>
      </p:sp>
      <p:sp>
        <p:nvSpPr>
          <p:cNvPr id="3" name="Subtítulo 2"/>
          <p:cNvSpPr>
            <a:spLocks noGrp="1"/>
          </p:cNvSpPr>
          <p:nvPr>
            <p:ph idx="1"/>
          </p:nvPr>
        </p:nvSpPr>
        <p:spPr>
          <a:xfrm>
            <a:off x="214313" y="1143000"/>
            <a:ext cx="8358187" cy="3500438"/>
          </a:xfrm>
        </p:spPr>
        <p:txBody>
          <a:bodyPr>
            <a:normAutofit fontScale="25000" lnSpcReduction="20000"/>
          </a:bodyPr>
          <a:lstStyle/>
          <a:p>
            <a:pPr algn="just">
              <a:buFontTx/>
              <a:buNone/>
              <a:defRPr/>
            </a:pPr>
            <a:r>
              <a:rPr lang="es-ES" sz="9600" dirty="0">
                <a:solidFill>
                  <a:schemeClr val="accent1">
                    <a:lumMod val="50000"/>
                  </a:schemeClr>
                </a:solidFill>
                <a:latin typeface="TimesNewRoman,Bold"/>
              </a:rPr>
              <a:t>	</a:t>
            </a:r>
            <a:r>
              <a:rPr lang="en-US" sz="9600" dirty="0">
                <a:solidFill>
                  <a:schemeClr val="accent1">
                    <a:lumMod val="50000"/>
                  </a:schemeClr>
                </a:solidFill>
                <a:latin typeface="TimesNewRoman"/>
              </a:rPr>
              <a:t>The applicant must possess detailed procedures for determining the characteristics and activity of the material to be discharged, and the potential points and methods of discharge, such as:</a:t>
            </a:r>
          </a:p>
          <a:p>
            <a:pPr algn="just">
              <a:buFontTx/>
              <a:buNone/>
              <a:defRPr/>
            </a:pPr>
            <a:endParaRPr lang="en-US" sz="9600" dirty="0">
              <a:solidFill>
                <a:schemeClr val="accent1">
                  <a:lumMod val="50000"/>
                </a:schemeClr>
              </a:solidFill>
              <a:latin typeface="TimesNewRoman"/>
            </a:endParaRPr>
          </a:p>
          <a:p>
            <a:pPr algn="just">
              <a:buFont typeface="Wingdings" panose="05000000000000000000" pitchFamily="2" charset="2"/>
              <a:buChar char="ü"/>
              <a:defRPr/>
            </a:pPr>
            <a:r>
              <a:rPr lang="en-US" sz="9600" dirty="0">
                <a:solidFill>
                  <a:schemeClr val="accent1">
                    <a:lumMod val="50000"/>
                  </a:schemeClr>
                </a:solidFill>
                <a:latin typeface="TimesNewRoman"/>
              </a:rPr>
              <a:t>the composition of the radionuclide,</a:t>
            </a:r>
          </a:p>
          <a:p>
            <a:pPr algn="just">
              <a:buFont typeface="Wingdings" panose="05000000000000000000" pitchFamily="2" charset="2"/>
              <a:buChar char="ü"/>
              <a:defRPr/>
            </a:pPr>
            <a:r>
              <a:rPr lang="en-US" sz="9600" dirty="0">
                <a:solidFill>
                  <a:schemeClr val="accent1">
                    <a:lumMod val="50000"/>
                  </a:schemeClr>
                </a:solidFill>
                <a:latin typeface="TimesNewRoman"/>
              </a:rPr>
              <a:t>chemical and physical form of radionuclides, particularly if this is important for behavior in the environment</a:t>
            </a:r>
            <a:endParaRPr lang="es-ES" sz="9200" dirty="0">
              <a:solidFill>
                <a:schemeClr val="accent1">
                  <a:lumMod val="50000"/>
                </a:schemeClr>
              </a:solidFill>
              <a:latin typeface="TimesNew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Discharges</a:t>
            </a:r>
            <a:endParaRPr lang="pt-BR" sz="1800" dirty="0">
              <a:solidFill>
                <a:schemeClr val="accent1">
                  <a:lumMod val="50000"/>
                </a:schemeClr>
              </a:solidFill>
            </a:endParaRPr>
          </a:p>
        </p:txBody>
      </p:sp>
      <p:sp>
        <p:nvSpPr>
          <p:cNvPr id="3" name="Subtítulo 2"/>
          <p:cNvSpPr>
            <a:spLocks noGrp="1"/>
          </p:cNvSpPr>
          <p:nvPr>
            <p:ph idx="1"/>
          </p:nvPr>
        </p:nvSpPr>
        <p:spPr>
          <a:xfrm>
            <a:off x="214313" y="1143000"/>
            <a:ext cx="5715000" cy="4071938"/>
          </a:xfrm>
        </p:spPr>
        <p:txBody>
          <a:bodyPr>
            <a:normAutofit fontScale="25000" lnSpcReduction="20000"/>
          </a:bodyPr>
          <a:lstStyle/>
          <a:p>
            <a:pPr algn="just">
              <a:buFontTx/>
              <a:buNone/>
              <a:defRPr/>
            </a:pPr>
            <a:r>
              <a:rPr lang="es-ES" sz="9600" dirty="0">
                <a:solidFill>
                  <a:schemeClr val="accent1">
                    <a:lumMod val="50000"/>
                  </a:schemeClr>
                </a:solidFill>
                <a:latin typeface="TimesNewRoman,Bold"/>
              </a:rPr>
              <a:t>	</a:t>
            </a:r>
            <a:r>
              <a:rPr lang="en-US" sz="9600" dirty="0">
                <a:solidFill>
                  <a:schemeClr val="accent1">
                    <a:lumMod val="50000"/>
                  </a:schemeClr>
                </a:solidFill>
                <a:latin typeface="TimesNewRoman"/>
              </a:rPr>
              <a:t>Further…</a:t>
            </a:r>
          </a:p>
          <a:p>
            <a:pPr algn="just">
              <a:buFontTx/>
              <a:buNone/>
              <a:defRPr/>
            </a:pPr>
            <a:endParaRPr lang="en-US" sz="9600" dirty="0">
              <a:solidFill>
                <a:schemeClr val="accent1">
                  <a:lumMod val="50000"/>
                </a:schemeClr>
              </a:solidFill>
              <a:latin typeface="TimesNewRoman"/>
            </a:endParaRPr>
          </a:p>
          <a:p>
            <a:pPr algn="just">
              <a:buFont typeface="Wingdings" panose="05000000000000000000" pitchFamily="2" charset="2"/>
              <a:buChar char="ü"/>
              <a:defRPr/>
            </a:pPr>
            <a:r>
              <a:rPr lang="en-US" sz="9600" dirty="0">
                <a:solidFill>
                  <a:schemeClr val="accent1">
                    <a:lumMod val="50000"/>
                  </a:schemeClr>
                </a:solidFill>
                <a:latin typeface="TimesNewRoman"/>
              </a:rPr>
              <a:t>discharges routes and points of discharge,</a:t>
            </a:r>
          </a:p>
          <a:p>
            <a:pPr algn="just">
              <a:buFont typeface="Wingdings" panose="05000000000000000000" pitchFamily="2" charset="2"/>
              <a:buChar char="ü"/>
              <a:defRPr/>
            </a:pPr>
            <a:endParaRPr lang="en-US" sz="9600" dirty="0">
              <a:solidFill>
                <a:schemeClr val="accent1">
                  <a:lumMod val="50000"/>
                </a:schemeClr>
              </a:solidFill>
              <a:latin typeface="TimesNewRoman"/>
            </a:endParaRPr>
          </a:p>
          <a:p>
            <a:pPr algn="just">
              <a:buFont typeface="Wingdings" panose="05000000000000000000" pitchFamily="2" charset="2"/>
              <a:buChar char="ü"/>
              <a:defRPr/>
            </a:pPr>
            <a:r>
              <a:rPr lang="en-US" sz="9600" dirty="0">
                <a:solidFill>
                  <a:schemeClr val="accent1">
                    <a:lumMod val="50000"/>
                  </a:schemeClr>
                </a:solidFill>
                <a:latin typeface="TimesNewRoman"/>
              </a:rPr>
              <a:t>the total amount of radionuclides expected to be discharged each year,</a:t>
            </a:r>
          </a:p>
          <a:p>
            <a:pPr algn="just">
              <a:buFont typeface="Wingdings" panose="05000000000000000000" pitchFamily="2" charset="2"/>
              <a:buChar char="ü"/>
              <a:defRPr/>
            </a:pPr>
            <a:endParaRPr lang="en-US" sz="9600" dirty="0">
              <a:solidFill>
                <a:schemeClr val="accent1">
                  <a:lumMod val="50000"/>
                </a:schemeClr>
              </a:solidFill>
              <a:latin typeface="TimesNewRoman"/>
            </a:endParaRPr>
          </a:p>
          <a:p>
            <a:pPr algn="just">
              <a:buFont typeface="Wingdings" panose="05000000000000000000" pitchFamily="2" charset="2"/>
              <a:buChar char="ü"/>
              <a:defRPr/>
            </a:pPr>
            <a:r>
              <a:rPr lang="en-US" sz="9600" dirty="0">
                <a:solidFill>
                  <a:schemeClr val="accent1">
                    <a:lumMod val="50000"/>
                  </a:schemeClr>
                </a:solidFill>
                <a:latin typeface="TimesNewRoman"/>
              </a:rPr>
              <a:t>the expected time model for downloads;</a:t>
            </a:r>
            <a:endParaRPr lang="es-ES" sz="9200" dirty="0">
              <a:solidFill>
                <a:schemeClr val="accent1">
                  <a:lumMod val="50000"/>
                </a:schemeClr>
              </a:solidFill>
              <a:latin typeface="TimesNewRoman"/>
            </a:endParaRPr>
          </a:p>
        </p:txBody>
      </p:sp>
      <p:pic>
        <p:nvPicPr>
          <p:cNvPr id="18436" name="Picture 2" descr="F:\bactec5.JPG"/>
          <p:cNvPicPr>
            <a:picLocks noChangeAspect="1" noChangeArrowheads="1"/>
          </p:cNvPicPr>
          <p:nvPr/>
        </p:nvPicPr>
        <p:blipFill>
          <a:blip r:embed="rId2"/>
          <a:srcRect/>
          <a:stretch>
            <a:fillRect/>
          </a:stretch>
        </p:blipFill>
        <p:spPr bwMode="auto">
          <a:xfrm>
            <a:off x="6024563" y="1857375"/>
            <a:ext cx="3119437" cy="207168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Discharges</a:t>
            </a:r>
            <a:endParaRPr lang="pt-BR" sz="1800" dirty="0">
              <a:solidFill>
                <a:schemeClr val="accent1">
                  <a:lumMod val="50000"/>
                </a:schemeClr>
              </a:solidFill>
            </a:endParaRPr>
          </a:p>
        </p:txBody>
      </p:sp>
      <p:sp>
        <p:nvSpPr>
          <p:cNvPr id="3" name="Subtítulo 2"/>
          <p:cNvSpPr>
            <a:spLocks noGrp="1"/>
          </p:cNvSpPr>
          <p:nvPr>
            <p:ph idx="1"/>
          </p:nvPr>
        </p:nvSpPr>
        <p:spPr>
          <a:xfrm>
            <a:off x="899592" y="1086029"/>
            <a:ext cx="6715125" cy="857250"/>
          </a:xfrm>
        </p:spPr>
        <p:txBody>
          <a:bodyPr>
            <a:normAutofit fontScale="32500" lnSpcReduction="20000"/>
          </a:bodyPr>
          <a:lstStyle/>
          <a:p>
            <a:pPr algn="ctr">
              <a:buFontTx/>
              <a:buNone/>
              <a:defRPr/>
            </a:pPr>
            <a:r>
              <a:rPr lang="es-ES" sz="9600" dirty="0">
                <a:solidFill>
                  <a:schemeClr val="accent1">
                    <a:lumMod val="50000"/>
                  </a:schemeClr>
                </a:solidFill>
                <a:latin typeface="TimesNewRoman,Bold"/>
              </a:rPr>
              <a:t>	</a:t>
            </a:r>
            <a:r>
              <a:rPr lang="en-US" sz="9600" dirty="0">
                <a:solidFill>
                  <a:schemeClr val="accent1">
                    <a:lumMod val="50000"/>
                  </a:schemeClr>
                </a:solidFill>
                <a:latin typeface="TimesNewRoman"/>
              </a:rPr>
              <a:t>Example of storage time calculation</a:t>
            </a:r>
            <a:endParaRPr lang="es-ES" sz="9200" dirty="0">
              <a:solidFill>
                <a:schemeClr val="accent1">
                  <a:lumMod val="50000"/>
                </a:schemeClr>
              </a:solidFill>
              <a:latin typeface="TimesNewRoman"/>
            </a:endParaRPr>
          </a:p>
        </p:txBody>
      </p:sp>
      <p:sp>
        <p:nvSpPr>
          <p:cNvPr id="19460" name="Retângulo 5"/>
          <p:cNvSpPr>
            <a:spLocks noChangeArrowheads="1"/>
          </p:cNvSpPr>
          <p:nvPr/>
        </p:nvSpPr>
        <p:spPr bwMode="auto">
          <a:xfrm>
            <a:off x="500063" y="2214563"/>
            <a:ext cx="7858125" cy="3693319"/>
          </a:xfrm>
          <a:prstGeom prst="rect">
            <a:avLst/>
          </a:prstGeom>
          <a:noFill/>
          <a:ln w="9525">
            <a:noFill/>
            <a:miter lim="800000"/>
            <a:headEnd/>
            <a:tailEnd/>
          </a:ln>
        </p:spPr>
        <p:txBody>
          <a:bodyPr>
            <a:spAutoFit/>
          </a:bodyPr>
          <a:lstStyle/>
          <a:p>
            <a:r>
              <a:rPr lang="en-US" i="1" dirty="0">
                <a:solidFill>
                  <a:schemeClr val="tx2"/>
                </a:solidFill>
              </a:rPr>
              <a:t>"... The same hypothesis will be used for the calculation of the fluorine (F-18), that is, that 1/6 (333.33 </a:t>
            </a:r>
            <a:r>
              <a:rPr lang="en-US" i="1" dirty="0" err="1">
                <a:solidFill>
                  <a:schemeClr val="tx2"/>
                </a:solidFill>
              </a:rPr>
              <a:t>mCi</a:t>
            </a:r>
            <a:r>
              <a:rPr lang="en-US" i="1" dirty="0">
                <a:solidFill>
                  <a:schemeClr val="tx2"/>
                </a:solidFill>
              </a:rPr>
              <a:t>) of the weekly activity is not used or that the volume to be stored is the same two isotopes previously calculated, that is, 1ml. So we have to:</a:t>
            </a:r>
          </a:p>
          <a:p>
            <a:endParaRPr lang="es-ES" dirty="0">
              <a:solidFill>
                <a:schemeClr val="tx2"/>
              </a:solidFill>
            </a:endParaRPr>
          </a:p>
          <a:p>
            <a:r>
              <a:rPr lang="pt-BR" b="1" i="1" dirty="0">
                <a:solidFill>
                  <a:schemeClr val="tx2"/>
                </a:solidFill>
              </a:rPr>
              <a:t>* F – 18</a:t>
            </a:r>
          </a:p>
          <a:p>
            <a:r>
              <a:rPr lang="pt-BR" dirty="0">
                <a:solidFill>
                  <a:schemeClr val="tx2"/>
                </a:solidFill>
              </a:rPr>
              <a:t>C0 = 333,33 </a:t>
            </a:r>
            <a:r>
              <a:rPr lang="pt-BR" dirty="0" err="1">
                <a:solidFill>
                  <a:schemeClr val="tx2"/>
                </a:solidFill>
              </a:rPr>
              <a:t>mCi</a:t>
            </a:r>
            <a:r>
              <a:rPr lang="pt-BR" dirty="0">
                <a:solidFill>
                  <a:schemeClr val="tx2"/>
                </a:solidFill>
              </a:rPr>
              <a:t>/ml, </a:t>
            </a:r>
          </a:p>
          <a:p>
            <a:r>
              <a:rPr lang="pt-BR" dirty="0" err="1">
                <a:solidFill>
                  <a:schemeClr val="tx2"/>
                </a:solidFill>
              </a:rPr>
              <a:t>Regulatory</a:t>
            </a:r>
            <a:r>
              <a:rPr lang="pt-BR" dirty="0">
                <a:solidFill>
                  <a:schemeClr val="tx2"/>
                </a:solidFill>
              </a:rPr>
              <a:t> </a:t>
            </a:r>
            <a:r>
              <a:rPr lang="pt-BR" dirty="0" err="1">
                <a:solidFill>
                  <a:schemeClr val="tx2"/>
                </a:solidFill>
              </a:rPr>
              <a:t>limit</a:t>
            </a:r>
            <a:r>
              <a:rPr lang="pt-BR" dirty="0">
                <a:solidFill>
                  <a:schemeClr val="tx2"/>
                </a:solidFill>
              </a:rPr>
              <a:t> for </a:t>
            </a:r>
            <a:r>
              <a:rPr lang="pt-BR" dirty="0" err="1">
                <a:solidFill>
                  <a:schemeClr val="tx2"/>
                </a:solidFill>
              </a:rPr>
              <a:t>discharge</a:t>
            </a:r>
            <a:r>
              <a:rPr lang="pt-BR" dirty="0">
                <a:solidFill>
                  <a:schemeClr val="tx2"/>
                </a:solidFill>
              </a:rPr>
              <a:t>: C = 2x10</a:t>
            </a:r>
            <a:r>
              <a:rPr lang="pt-BR" baseline="30000" dirty="0">
                <a:solidFill>
                  <a:schemeClr val="tx2"/>
                </a:solidFill>
              </a:rPr>
              <a:t>-2</a:t>
            </a:r>
            <a:r>
              <a:rPr lang="el-GR" dirty="0">
                <a:solidFill>
                  <a:schemeClr val="tx2"/>
                </a:solidFill>
              </a:rPr>
              <a:t>μ</a:t>
            </a:r>
            <a:r>
              <a:rPr lang="pt-BR" dirty="0" err="1">
                <a:solidFill>
                  <a:schemeClr val="tx2"/>
                </a:solidFill>
              </a:rPr>
              <a:t>Ci</a:t>
            </a:r>
            <a:r>
              <a:rPr lang="pt-BR" dirty="0">
                <a:solidFill>
                  <a:schemeClr val="tx2"/>
                </a:solidFill>
              </a:rPr>
              <a:t>/ml, </a:t>
            </a:r>
          </a:p>
          <a:p>
            <a:r>
              <a:rPr lang="pt-BR" dirty="0">
                <a:solidFill>
                  <a:schemeClr val="tx2"/>
                </a:solidFill>
              </a:rPr>
              <a:t>T½ = 6 hours</a:t>
            </a:r>
          </a:p>
          <a:p>
            <a:endParaRPr lang="pt-BR" dirty="0">
              <a:solidFill>
                <a:schemeClr val="tx2"/>
              </a:solidFill>
            </a:endParaRPr>
          </a:p>
          <a:p>
            <a:r>
              <a:rPr lang="pt-BR" dirty="0">
                <a:solidFill>
                  <a:schemeClr val="tx2"/>
                </a:solidFill>
              </a:rPr>
              <a:t>C = C0.e</a:t>
            </a:r>
            <a:r>
              <a:rPr lang="pt-BR" baseline="30000" dirty="0">
                <a:solidFill>
                  <a:schemeClr val="tx2"/>
                </a:solidFill>
              </a:rPr>
              <a:t>-</a:t>
            </a:r>
            <a:r>
              <a:rPr lang="el-GR" baseline="30000" dirty="0">
                <a:solidFill>
                  <a:schemeClr val="tx2"/>
                </a:solidFill>
              </a:rPr>
              <a:t>λ</a:t>
            </a:r>
            <a:r>
              <a:rPr lang="pt-BR" baseline="30000" dirty="0">
                <a:solidFill>
                  <a:schemeClr val="tx2"/>
                </a:solidFill>
              </a:rPr>
              <a:t>t </a:t>
            </a:r>
            <a:r>
              <a:rPr lang="pt-BR" dirty="0">
                <a:solidFill>
                  <a:schemeClr val="tx2"/>
                </a:solidFill>
              </a:rPr>
              <a:t>→ t = 16,629 /0,3787</a:t>
            </a:r>
          </a:p>
          <a:p>
            <a:r>
              <a:rPr lang="pt-BR" dirty="0">
                <a:solidFill>
                  <a:schemeClr val="tx2"/>
                </a:solidFill>
              </a:rPr>
              <a:t>→ t = 43,9 hours o t ≈ 45 hours</a:t>
            </a:r>
          </a:p>
          <a:p>
            <a:r>
              <a:rPr lang="pt-BR" dirty="0">
                <a:solidFill>
                  <a:schemeClr val="tx2"/>
                </a:solidFill>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Records and reports on the management of radioactive waste</a:t>
            </a:r>
            <a:br>
              <a:rPr lang="pt-BR" sz="1800"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285750" y="1071563"/>
            <a:ext cx="8429625" cy="4572000"/>
          </a:xfrm>
        </p:spPr>
        <p:txBody>
          <a:bodyPr>
            <a:normAutofit fontScale="62500" lnSpcReduction="20000"/>
          </a:bodyPr>
          <a:lstStyle/>
          <a:p>
            <a:pPr algn="just">
              <a:buFontTx/>
              <a:buNone/>
              <a:defRPr/>
            </a:pPr>
            <a:r>
              <a:rPr lang="es-ES" sz="9600" dirty="0">
                <a:solidFill>
                  <a:schemeClr val="tx1"/>
                </a:solidFill>
                <a:latin typeface="TimesNewRoman,Bold"/>
              </a:rPr>
              <a:t>	</a:t>
            </a:r>
            <a:r>
              <a:rPr lang="en-US" sz="4400" dirty="0">
                <a:solidFill>
                  <a:schemeClr val="accent1">
                    <a:lumMod val="50000"/>
                  </a:schemeClr>
                </a:solidFill>
                <a:latin typeface="TimesNewRoman"/>
              </a:rPr>
              <a:t>Records related to the activities of the management and inventory of radioactive waste, including disused sources, shall:</a:t>
            </a:r>
          </a:p>
          <a:p>
            <a:pPr algn="just">
              <a:buFontTx/>
              <a:buNone/>
              <a:defRPr/>
            </a:pPr>
            <a:endParaRPr lang="en-US" sz="4400" dirty="0">
              <a:solidFill>
                <a:schemeClr val="accent1">
                  <a:lumMod val="50000"/>
                </a:schemeClr>
              </a:solidFill>
              <a:latin typeface="TimesNewRoman"/>
            </a:endParaRPr>
          </a:p>
          <a:p>
            <a:pPr algn="just">
              <a:buFontTx/>
              <a:buNone/>
              <a:defRPr/>
            </a:pPr>
            <a:r>
              <a:rPr lang="en-US" sz="4400" dirty="0">
                <a:solidFill>
                  <a:schemeClr val="accent1">
                    <a:lumMod val="50000"/>
                  </a:schemeClr>
                </a:solidFill>
                <a:latin typeface="TimesNewRoman"/>
              </a:rPr>
              <a:t>a) stay updated;</a:t>
            </a:r>
          </a:p>
          <a:p>
            <a:pPr algn="just">
              <a:buFontTx/>
              <a:buNone/>
              <a:defRPr/>
            </a:pPr>
            <a:r>
              <a:rPr lang="en-US" sz="4400" dirty="0">
                <a:solidFill>
                  <a:schemeClr val="accent1">
                    <a:lumMod val="50000"/>
                  </a:schemeClr>
                </a:solidFill>
                <a:latin typeface="TimesNewRoman"/>
              </a:rPr>
              <a:t>b) retained in a way that ensures that all important information is always available;</a:t>
            </a:r>
          </a:p>
          <a:p>
            <a:pPr algn="just">
              <a:buFontTx/>
              <a:buNone/>
              <a:defRPr/>
            </a:pPr>
            <a:r>
              <a:rPr lang="en-US" sz="4400" dirty="0">
                <a:solidFill>
                  <a:schemeClr val="accent1">
                    <a:lumMod val="50000"/>
                  </a:schemeClr>
                </a:solidFill>
                <a:latin typeface="TimesNewRoman"/>
              </a:rPr>
              <a:t>c) guarantee the traceability of the waste from the moment of its generation and collection to temporary storage or its final disposal;</a:t>
            </a:r>
            <a:endParaRPr lang="es-ES" sz="4400" dirty="0">
              <a:solidFill>
                <a:schemeClr val="accent1">
                  <a:lumMod val="50000"/>
                </a:schemeClr>
              </a:solidFill>
              <a:latin typeface="TimesNewRoman"/>
            </a:endParaRPr>
          </a:p>
        </p:txBody>
      </p:sp>
      <p:pic>
        <p:nvPicPr>
          <p:cNvPr id="20484" name="Imagem 4" descr="archives.bmp"/>
          <p:cNvPicPr>
            <a:picLocks noChangeAspect="1"/>
          </p:cNvPicPr>
          <p:nvPr/>
        </p:nvPicPr>
        <p:blipFill>
          <a:blip r:embed="rId2"/>
          <a:srcRect/>
          <a:stretch>
            <a:fillRect/>
          </a:stretch>
        </p:blipFill>
        <p:spPr bwMode="auto">
          <a:xfrm>
            <a:off x="6804248" y="5088748"/>
            <a:ext cx="2054002" cy="158668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Records and reports on the management of radioactive waste</a:t>
            </a:r>
            <a:br>
              <a:rPr lang="pt-BR" sz="1800"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214313" y="1143000"/>
            <a:ext cx="8286750" cy="4357688"/>
          </a:xfrm>
        </p:spPr>
        <p:txBody>
          <a:bodyPr>
            <a:normAutofit fontScale="85000" lnSpcReduction="20000"/>
          </a:bodyPr>
          <a:lstStyle/>
          <a:p>
            <a:pPr algn="just">
              <a:buFontTx/>
              <a:buNone/>
              <a:defRPr/>
            </a:pPr>
            <a:r>
              <a:rPr lang="es-ES" dirty="0">
                <a:solidFill>
                  <a:schemeClr val="tx1"/>
                </a:solidFill>
                <a:latin typeface="TimesNewRoman"/>
              </a:rPr>
              <a:t>	</a:t>
            </a:r>
            <a:r>
              <a:rPr lang="en-US" dirty="0">
                <a:solidFill>
                  <a:schemeClr val="accent1">
                    <a:lumMod val="50000"/>
                  </a:schemeClr>
                </a:solidFill>
                <a:latin typeface="TimesNewRoman"/>
              </a:rPr>
              <a:t>The records related to the characteristics of the waste must contain, at least, the following information:</a:t>
            </a:r>
          </a:p>
          <a:p>
            <a:pPr algn="just">
              <a:buFontTx/>
              <a:buNone/>
              <a:defRPr/>
            </a:pPr>
            <a:endParaRPr lang="en-US" dirty="0">
              <a:solidFill>
                <a:schemeClr val="accent1">
                  <a:lumMod val="50000"/>
                </a:schemeClr>
              </a:solidFill>
              <a:latin typeface="TimesNewRoman"/>
            </a:endParaRPr>
          </a:p>
          <a:p>
            <a:pPr algn="just">
              <a:buFontTx/>
              <a:buNone/>
              <a:defRPr/>
            </a:pPr>
            <a:r>
              <a:rPr lang="en-US" dirty="0">
                <a:solidFill>
                  <a:schemeClr val="accent1">
                    <a:lumMod val="50000"/>
                  </a:schemeClr>
                </a:solidFill>
                <a:latin typeface="TimesNewRoman"/>
              </a:rPr>
              <a:t>a) data from the source of origin;</a:t>
            </a:r>
          </a:p>
          <a:p>
            <a:pPr algn="just">
              <a:buFontTx/>
              <a:buNone/>
              <a:defRPr/>
            </a:pPr>
            <a:r>
              <a:rPr lang="en-US" dirty="0">
                <a:solidFill>
                  <a:schemeClr val="accent1">
                    <a:lumMod val="50000"/>
                  </a:schemeClr>
                </a:solidFill>
                <a:latin typeface="TimesNewRoman"/>
              </a:rPr>
              <a:t>b) the physical and chemical form;</a:t>
            </a:r>
          </a:p>
          <a:p>
            <a:pPr algn="just">
              <a:buFontTx/>
              <a:buNone/>
              <a:defRPr/>
            </a:pPr>
            <a:r>
              <a:rPr lang="en-US" dirty="0">
                <a:solidFill>
                  <a:schemeClr val="accent1">
                    <a:lumMod val="50000"/>
                  </a:schemeClr>
                </a:solidFill>
                <a:latin typeface="TimesNewRoman"/>
              </a:rPr>
              <a:t>c) the quantity (volume and / or mass);</a:t>
            </a:r>
          </a:p>
          <a:p>
            <a:pPr algn="just">
              <a:buFontTx/>
              <a:buNone/>
              <a:defRPr/>
            </a:pPr>
            <a:r>
              <a:rPr lang="en-US" dirty="0">
                <a:solidFill>
                  <a:schemeClr val="accent1">
                    <a:lumMod val="50000"/>
                  </a:schemeClr>
                </a:solidFill>
                <a:latin typeface="TimesNewRoman"/>
              </a:rPr>
              <a:t>d) the radiological characteristics (the concentration of activity, the total activity, the radionuclides present and their relative proportions);</a:t>
            </a:r>
          </a:p>
          <a:p>
            <a:pPr algn="just">
              <a:buFontTx/>
              <a:buNone/>
              <a:defRPr/>
            </a:pPr>
            <a:r>
              <a:rPr lang="en-US" dirty="0">
                <a:solidFill>
                  <a:schemeClr val="accent1">
                    <a:lumMod val="50000"/>
                  </a:schemeClr>
                </a:solidFill>
                <a:latin typeface="TimesNewRoman"/>
              </a:rPr>
              <a:t>e) classification in accordance with the national classification scheme for radioactive waste;</a:t>
            </a:r>
            <a:endParaRPr lang="es-ES" dirty="0">
              <a:solidFill>
                <a:schemeClr val="tx1"/>
              </a:solidFill>
              <a:latin typeface="TimesNew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ítulo 3"/>
          <p:cNvSpPr>
            <a:spLocks noGrp="1"/>
          </p:cNvSpPr>
          <p:nvPr>
            <p:ph type="title"/>
          </p:nvPr>
        </p:nvSpPr>
        <p:spPr/>
        <p:txBody>
          <a:bodyPr/>
          <a:lstStyle/>
          <a:p>
            <a:endParaRPr lang="pt-BR"/>
          </a:p>
        </p:txBody>
      </p:sp>
      <p:sp>
        <p:nvSpPr>
          <p:cNvPr id="3" name="Subtítulo 2"/>
          <p:cNvSpPr>
            <a:spLocks noGrp="1"/>
          </p:cNvSpPr>
          <p:nvPr>
            <p:ph idx="1"/>
          </p:nvPr>
        </p:nvSpPr>
        <p:spPr>
          <a:xfrm>
            <a:off x="714375" y="1143000"/>
            <a:ext cx="7715250" cy="4572000"/>
          </a:xfrm>
        </p:spPr>
        <p:txBody>
          <a:bodyPr>
            <a:normAutofit fontScale="77500" lnSpcReduction="20000"/>
          </a:bodyPr>
          <a:lstStyle/>
          <a:p>
            <a:pPr>
              <a:buFontTx/>
              <a:buNone/>
              <a:defRPr/>
            </a:pPr>
            <a:r>
              <a:rPr lang="en-US" dirty="0">
                <a:solidFill>
                  <a:schemeClr val="accent1">
                    <a:lumMod val="50000"/>
                  </a:schemeClr>
                </a:solidFill>
                <a:latin typeface="TimesNewRoman,Bold"/>
              </a:rPr>
              <a:t>Summary</a:t>
            </a:r>
          </a:p>
          <a:p>
            <a:pPr>
              <a:buFontTx/>
              <a:buNone/>
              <a:defRPr/>
            </a:pPr>
            <a:endParaRPr lang="en-US" dirty="0">
              <a:solidFill>
                <a:schemeClr val="accent1">
                  <a:lumMod val="50000"/>
                </a:schemeClr>
              </a:solidFill>
              <a:latin typeface="TimesNewRoman,Bold"/>
            </a:endParaRPr>
          </a:p>
          <a:p>
            <a:pPr>
              <a:defRPr/>
            </a:pPr>
            <a:r>
              <a:rPr lang="en-US" dirty="0">
                <a:solidFill>
                  <a:schemeClr val="accent1">
                    <a:lumMod val="50000"/>
                  </a:schemeClr>
                </a:solidFill>
                <a:latin typeface="TimesNewRoman,Bold"/>
              </a:rPr>
              <a:t>Classification and Characterization of Radioactive Waste</a:t>
            </a:r>
          </a:p>
          <a:p>
            <a:pPr>
              <a:defRPr/>
            </a:pPr>
            <a:r>
              <a:rPr lang="en-US" dirty="0">
                <a:solidFill>
                  <a:schemeClr val="accent1">
                    <a:lumMod val="50000"/>
                  </a:schemeClr>
                </a:solidFill>
                <a:latin typeface="TimesNewRoman,Bold"/>
              </a:rPr>
              <a:t>Management of Disused Sealed Sources</a:t>
            </a:r>
          </a:p>
          <a:p>
            <a:pPr>
              <a:defRPr/>
            </a:pPr>
            <a:r>
              <a:rPr lang="en-US" dirty="0">
                <a:solidFill>
                  <a:schemeClr val="accent1">
                    <a:lumMod val="50000"/>
                  </a:schemeClr>
                </a:solidFill>
                <a:latin typeface="TimesNewRoman,Bold"/>
              </a:rPr>
              <a:t>Conditioning</a:t>
            </a:r>
          </a:p>
          <a:p>
            <a:pPr>
              <a:defRPr/>
            </a:pPr>
            <a:r>
              <a:rPr lang="en-US" dirty="0">
                <a:solidFill>
                  <a:schemeClr val="accent1">
                    <a:lumMod val="50000"/>
                  </a:schemeClr>
                </a:solidFill>
                <a:latin typeface="TimesNewRoman,Bold"/>
              </a:rPr>
              <a:t>Storage</a:t>
            </a:r>
          </a:p>
          <a:p>
            <a:pPr>
              <a:defRPr/>
            </a:pPr>
            <a:r>
              <a:rPr lang="en-US" dirty="0">
                <a:solidFill>
                  <a:schemeClr val="accent1">
                    <a:lumMod val="50000"/>
                  </a:schemeClr>
                </a:solidFill>
                <a:latin typeface="TimesNewRoman,Bold"/>
              </a:rPr>
              <a:t>Recycling and Reuse</a:t>
            </a:r>
          </a:p>
          <a:p>
            <a:pPr>
              <a:defRPr/>
            </a:pPr>
            <a:r>
              <a:rPr lang="en-US" dirty="0">
                <a:solidFill>
                  <a:schemeClr val="accent1">
                    <a:lumMod val="50000"/>
                  </a:schemeClr>
                </a:solidFill>
                <a:latin typeface="TimesNewRoman,Bold"/>
              </a:rPr>
              <a:t>Discharges</a:t>
            </a:r>
          </a:p>
          <a:p>
            <a:pPr>
              <a:defRPr/>
            </a:pPr>
            <a:r>
              <a:rPr lang="en-US" dirty="0">
                <a:solidFill>
                  <a:schemeClr val="accent1">
                    <a:lumMod val="50000"/>
                  </a:schemeClr>
                </a:solidFill>
                <a:latin typeface="TimesNewRoman,Bold"/>
              </a:rPr>
              <a:t>Records and Reports in the Management of Radioactive Waste</a:t>
            </a:r>
          </a:p>
          <a:p>
            <a:pPr>
              <a:defRPr/>
            </a:pPr>
            <a:r>
              <a:rPr lang="en-US" dirty="0">
                <a:solidFill>
                  <a:schemeClr val="accent1">
                    <a:lumMod val="50000"/>
                  </a:schemeClr>
                </a:solidFill>
                <a:latin typeface="TimesNewRoman,Bold"/>
              </a:rPr>
              <a:t>Protection and Physical Security</a:t>
            </a:r>
            <a:endParaRPr lang="es-ES" dirty="0">
              <a:solidFill>
                <a:schemeClr val="tx1"/>
              </a:solidFill>
              <a:latin typeface="TimesNewRoman"/>
            </a:endParaRPr>
          </a:p>
          <a:p>
            <a:pPr>
              <a:defRPr/>
            </a:pPr>
            <a:endParaRPr lang="es-ES" i="1" dirty="0">
              <a:solidFill>
                <a:schemeClr val="tx1"/>
              </a:solidFill>
              <a:latin typeface="TimesNewRoman"/>
            </a:endParaRPr>
          </a:p>
          <a:p>
            <a:pPr>
              <a:defRPr/>
            </a:pPr>
            <a:endParaRPr lang="es-ES" dirty="0">
              <a:solidFill>
                <a:schemeClr val="tx1"/>
              </a:solidFill>
              <a:latin typeface="TimesNewRoman"/>
            </a:endParaRPr>
          </a:p>
          <a:p>
            <a:pPr>
              <a:defRPr/>
            </a:pPr>
            <a:endParaRPr lang="es-ES" dirty="0">
              <a:solidFill>
                <a:schemeClr val="tx1"/>
              </a:solidFill>
              <a:latin typeface="TimesNew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Records and reports on the management of radioactive waste</a:t>
            </a:r>
            <a:endParaRPr lang="pt-BR" sz="1800" dirty="0">
              <a:solidFill>
                <a:schemeClr val="accent1">
                  <a:lumMod val="50000"/>
                </a:schemeClr>
              </a:solidFill>
            </a:endParaRPr>
          </a:p>
        </p:txBody>
      </p:sp>
      <p:sp>
        <p:nvSpPr>
          <p:cNvPr id="3" name="Subtítulo 2"/>
          <p:cNvSpPr>
            <a:spLocks noGrp="1"/>
          </p:cNvSpPr>
          <p:nvPr>
            <p:ph idx="1"/>
          </p:nvPr>
        </p:nvSpPr>
        <p:spPr>
          <a:xfrm>
            <a:off x="285750" y="1143000"/>
            <a:ext cx="8297863" cy="4572000"/>
          </a:xfrm>
        </p:spPr>
        <p:txBody>
          <a:bodyPr>
            <a:normAutofit fontScale="92500" lnSpcReduction="10000"/>
          </a:bodyPr>
          <a:lstStyle/>
          <a:p>
            <a:pPr algn="just">
              <a:buFontTx/>
              <a:buNone/>
              <a:defRPr/>
            </a:pPr>
            <a:r>
              <a:rPr lang="en-US" dirty="0">
                <a:solidFill>
                  <a:schemeClr val="accent1">
                    <a:lumMod val="50000"/>
                  </a:schemeClr>
                </a:solidFill>
                <a:latin typeface="TimesNewRoman"/>
              </a:rPr>
              <a:t>Further…</a:t>
            </a:r>
          </a:p>
          <a:p>
            <a:pPr algn="just">
              <a:buFontTx/>
              <a:buNone/>
              <a:defRPr/>
            </a:pPr>
            <a:endParaRPr lang="en-US" dirty="0">
              <a:solidFill>
                <a:schemeClr val="accent1">
                  <a:lumMod val="50000"/>
                </a:schemeClr>
              </a:solidFill>
              <a:latin typeface="TimesNewRoman"/>
            </a:endParaRPr>
          </a:p>
          <a:p>
            <a:pPr algn="just">
              <a:buFontTx/>
              <a:buNone/>
              <a:defRPr/>
            </a:pPr>
            <a:r>
              <a:rPr lang="en-US" dirty="0">
                <a:solidFill>
                  <a:schemeClr val="accent1">
                    <a:lumMod val="50000"/>
                  </a:schemeClr>
                </a:solidFill>
                <a:latin typeface="TimesNewRoman"/>
              </a:rPr>
              <a:t>f) the classification according to the classification scheme defined for operational purposes;</a:t>
            </a:r>
          </a:p>
          <a:p>
            <a:pPr algn="just">
              <a:buFontTx/>
              <a:buNone/>
              <a:defRPr/>
            </a:pPr>
            <a:r>
              <a:rPr lang="en-US" dirty="0">
                <a:solidFill>
                  <a:schemeClr val="accent1">
                    <a:lumMod val="50000"/>
                  </a:schemeClr>
                </a:solidFill>
                <a:latin typeface="TimesNewRoman"/>
              </a:rPr>
              <a:t>g) any chemical, or other pathogenic risk associated with the waste and the concentration of hazardous materials;</a:t>
            </a:r>
          </a:p>
          <a:p>
            <a:pPr algn="just">
              <a:buFontTx/>
              <a:buNone/>
              <a:defRPr/>
            </a:pPr>
            <a:r>
              <a:rPr lang="en-US" dirty="0">
                <a:solidFill>
                  <a:schemeClr val="accent1">
                    <a:lumMod val="50000"/>
                  </a:schemeClr>
                </a:solidFill>
                <a:latin typeface="TimesNewRoman"/>
              </a:rPr>
              <a:t>h) any requirement for special handling due to the risk of criticality, the need for heat extraction or a significantly high dose rate.</a:t>
            </a:r>
            <a:endParaRPr lang="es-ES" dirty="0">
              <a:solidFill>
                <a:schemeClr val="tx1"/>
              </a:solidFill>
              <a:latin typeface="TimesNewRoman"/>
            </a:endParaRPr>
          </a:p>
          <a:p>
            <a:pPr algn="just">
              <a:defRPr/>
            </a:pPr>
            <a:endParaRPr lang="es-ES" dirty="0">
              <a:solidFill>
                <a:schemeClr val="tx1"/>
              </a:solidFill>
              <a:latin typeface="TimesNew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Records and reports on the management of radioactive waste</a:t>
            </a:r>
            <a:endParaRPr lang="pt-BR" sz="1800" dirty="0">
              <a:solidFill>
                <a:schemeClr val="accent1">
                  <a:lumMod val="50000"/>
                </a:schemeClr>
              </a:solidFill>
            </a:endParaRPr>
          </a:p>
        </p:txBody>
      </p:sp>
      <p:sp>
        <p:nvSpPr>
          <p:cNvPr id="3" name="Subtítulo 2"/>
          <p:cNvSpPr>
            <a:spLocks noGrp="1"/>
          </p:cNvSpPr>
          <p:nvPr>
            <p:ph idx="1"/>
          </p:nvPr>
        </p:nvSpPr>
        <p:spPr>
          <a:xfrm>
            <a:off x="285750" y="1143000"/>
            <a:ext cx="8593138" cy="4929188"/>
          </a:xfrm>
        </p:spPr>
        <p:txBody>
          <a:bodyPr>
            <a:normAutofit fontScale="77500" lnSpcReduction="20000"/>
          </a:bodyPr>
          <a:lstStyle/>
          <a:p>
            <a:pPr algn="just">
              <a:buFontTx/>
              <a:buNone/>
              <a:defRPr/>
            </a:pPr>
            <a:r>
              <a:rPr lang="es-ES" dirty="0">
                <a:solidFill>
                  <a:schemeClr val="tx1"/>
                </a:solidFill>
                <a:latin typeface="TimesNewRoman,Bold"/>
              </a:rPr>
              <a:t>	</a:t>
            </a:r>
            <a:r>
              <a:rPr lang="en-US" dirty="0">
                <a:solidFill>
                  <a:schemeClr val="accent1">
                    <a:lumMod val="50000"/>
                  </a:schemeClr>
                </a:solidFill>
                <a:latin typeface="TimesNewRoman"/>
              </a:rPr>
              <a:t>Required records:</a:t>
            </a:r>
          </a:p>
          <a:p>
            <a:pPr algn="just">
              <a:buFontTx/>
              <a:buNone/>
              <a:defRPr/>
            </a:pPr>
            <a:endParaRPr lang="en-US" dirty="0">
              <a:solidFill>
                <a:schemeClr val="accent1">
                  <a:lumMod val="50000"/>
                </a:schemeClr>
              </a:solidFill>
              <a:latin typeface="TimesNewRoman"/>
            </a:endParaRPr>
          </a:p>
          <a:p>
            <a:pPr algn="just">
              <a:buFontTx/>
              <a:buNone/>
              <a:defRPr/>
            </a:pPr>
            <a:r>
              <a:rPr lang="en-US" dirty="0">
                <a:solidFill>
                  <a:schemeClr val="accent1">
                    <a:lumMod val="50000"/>
                  </a:schemeClr>
                </a:solidFill>
                <a:latin typeface="TimesNewRoman"/>
              </a:rPr>
              <a:t>a) radioactive waste generated (date of generation, characteristics of the waste, etc.);</a:t>
            </a:r>
          </a:p>
          <a:p>
            <a:pPr algn="just">
              <a:buFontTx/>
              <a:buNone/>
              <a:defRPr/>
            </a:pPr>
            <a:r>
              <a:rPr lang="en-US" dirty="0">
                <a:solidFill>
                  <a:schemeClr val="accent1">
                    <a:lumMod val="50000"/>
                  </a:schemeClr>
                </a:solidFill>
                <a:latin typeface="TimesNewRoman"/>
              </a:rPr>
              <a:t>b) stored radioactive waste (including identification, origin, location, physical and chemical and radiological characteristics);</a:t>
            </a:r>
          </a:p>
          <a:p>
            <a:pPr algn="just">
              <a:buFontTx/>
              <a:buNone/>
              <a:defRPr/>
            </a:pPr>
            <a:r>
              <a:rPr lang="en-US" dirty="0">
                <a:solidFill>
                  <a:schemeClr val="accent1">
                    <a:lumMod val="50000"/>
                  </a:schemeClr>
                </a:solidFill>
                <a:latin typeface="TimesNewRoman"/>
              </a:rPr>
              <a:t>c) materials that have been discharged into the environment (including release data: responsible, etc.);</a:t>
            </a:r>
          </a:p>
          <a:p>
            <a:pPr algn="just">
              <a:buFontTx/>
              <a:buNone/>
              <a:defRPr/>
            </a:pPr>
            <a:r>
              <a:rPr lang="en-US" dirty="0">
                <a:solidFill>
                  <a:schemeClr val="accent1">
                    <a:lumMod val="50000"/>
                  </a:schemeClr>
                </a:solidFill>
                <a:latin typeface="TimesNewRoman"/>
              </a:rPr>
              <a:t>d) spent or disused radioactive sources returned to the supplier / provider;</a:t>
            </a:r>
          </a:p>
          <a:p>
            <a:pPr algn="just">
              <a:buFontTx/>
              <a:buNone/>
              <a:defRPr/>
            </a:pPr>
            <a:r>
              <a:rPr lang="en-US" dirty="0">
                <a:solidFill>
                  <a:schemeClr val="accent1">
                    <a:lumMod val="50000"/>
                  </a:schemeClr>
                </a:solidFill>
                <a:latin typeface="TimesNewRoman"/>
              </a:rPr>
              <a:t>e) radioactive waste and disused sources transferred to a waste management facility or to another user;</a:t>
            </a:r>
          </a:p>
          <a:p>
            <a:pPr algn="just">
              <a:buFontTx/>
              <a:buNone/>
              <a:defRPr/>
            </a:pPr>
            <a:r>
              <a:rPr lang="en-US" dirty="0">
                <a:solidFill>
                  <a:schemeClr val="accent1">
                    <a:lumMod val="50000"/>
                  </a:schemeClr>
                </a:solidFill>
                <a:latin typeface="TimesNewRoman"/>
              </a:rPr>
              <a:t>f) non-conformities and the actions taken in this regard.</a:t>
            </a:r>
            <a:endParaRPr lang="es-ES" dirty="0">
              <a:solidFill>
                <a:schemeClr val="accent1">
                  <a:lumMod val="50000"/>
                </a:schemeClr>
              </a:solidFill>
              <a:latin typeface="TimesNew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Records and reports on the management of radioactive waste</a:t>
            </a:r>
            <a:br>
              <a:rPr lang="pt-BR" sz="1800" i="1"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285750" y="1143000"/>
            <a:ext cx="8593138" cy="4929188"/>
          </a:xfrm>
        </p:spPr>
        <p:txBody>
          <a:bodyPr>
            <a:normAutofit/>
          </a:bodyPr>
          <a:lstStyle/>
          <a:p>
            <a:pPr algn="just">
              <a:buFontTx/>
              <a:buNone/>
              <a:defRPr/>
            </a:pPr>
            <a:r>
              <a:rPr lang="es-ES" sz="2400" dirty="0">
                <a:solidFill>
                  <a:schemeClr val="tx1"/>
                </a:solidFill>
                <a:latin typeface="TimesNewRoman,Bold"/>
              </a:rPr>
              <a:t>	</a:t>
            </a:r>
            <a:r>
              <a:rPr lang="es-ES" sz="2400" dirty="0" err="1">
                <a:solidFill>
                  <a:schemeClr val="accent1">
                    <a:lumMod val="50000"/>
                  </a:schemeClr>
                </a:solidFill>
                <a:latin typeface="TimesNewRoman"/>
              </a:rPr>
              <a:t>Example</a:t>
            </a:r>
            <a:r>
              <a:rPr lang="es-ES" sz="2400" dirty="0">
                <a:solidFill>
                  <a:schemeClr val="accent1">
                    <a:lumMod val="50000"/>
                  </a:schemeClr>
                </a:solidFill>
                <a:latin typeface="TimesNewRoman"/>
              </a:rPr>
              <a:t> </a:t>
            </a:r>
            <a:r>
              <a:rPr lang="es-ES" sz="2400" dirty="0" err="1">
                <a:solidFill>
                  <a:schemeClr val="accent1">
                    <a:lumMod val="50000"/>
                  </a:schemeClr>
                </a:solidFill>
                <a:latin typeface="TimesNewRoman"/>
              </a:rPr>
              <a:t>of</a:t>
            </a:r>
            <a:r>
              <a:rPr lang="es-ES" sz="2400" dirty="0">
                <a:solidFill>
                  <a:schemeClr val="accent1">
                    <a:lumMod val="50000"/>
                  </a:schemeClr>
                </a:solidFill>
                <a:latin typeface="TimesNewRoman"/>
              </a:rPr>
              <a:t> </a:t>
            </a:r>
            <a:r>
              <a:rPr lang="es-ES" sz="2400" dirty="0" err="1">
                <a:solidFill>
                  <a:schemeClr val="accent1">
                    <a:lumMod val="50000"/>
                  </a:schemeClr>
                </a:solidFill>
                <a:latin typeface="TimesNewRoman"/>
              </a:rPr>
              <a:t>waste</a:t>
            </a:r>
            <a:r>
              <a:rPr lang="es-ES" sz="2400" dirty="0">
                <a:solidFill>
                  <a:schemeClr val="accent1">
                    <a:lumMod val="50000"/>
                  </a:schemeClr>
                </a:solidFill>
                <a:latin typeface="TimesNewRoman"/>
              </a:rPr>
              <a:t> </a:t>
            </a:r>
            <a:r>
              <a:rPr lang="es-ES" sz="2400" dirty="0" err="1">
                <a:solidFill>
                  <a:schemeClr val="accent1">
                    <a:lumMod val="50000"/>
                  </a:schemeClr>
                </a:solidFill>
                <a:latin typeface="TimesNewRoman"/>
              </a:rPr>
              <a:t>inventory</a:t>
            </a:r>
            <a:endParaRPr lang="es-ES" sz="2400" dirty="0">
              <a:solidFill>
                <a:schemeClr val="accent1">
                  <a:lumMod val="50000"/>
                </a:schemeClr>
              </a:solidFill>
              <a:latin typeface="TimesNewRoman"/>
            </a:endParaRPr>
          </a:p>
          <a:p>
            <a:pPr algn="just">
              <a:defRPr/>
            </a:pPr>
            <a:endParaRPr lang="es-ES" dirty="0">
              <a:solidFill>
                <a:schemeClr val="accent1">
                  <a:lumMod val="50000"/>
                </a:schemeClr>
              </a:solidFill>
              <a:latin typeface="TimesNewRoman"/>
            </a:endParaRPr>
          </a:p>
        </p:txBody>
      </p:sp>
      <p:pic>
        <p:nvPicPr>
          <p:cNvPr id="24580" name="Picture 2"/>
          <p:cNvPicPr>
            <a:picLocks noChangeAspect="1" noChangeArrowheads="1"/>
          </p:cNvPicPr>
          <p:nvPr/>
        </p:nvPicPr>
        <p:blipFill>
          <a:blip r:embed="rId2"/>
          <a:srcRect/>
          <a:stretch>
            <a:fillRect/>
          </a:stretch>
        </p:blipFill>
        <p:spPr bwMode="auto">
          <a:xfrm>
            <a:off x="285750" y="1643063"/>
            <a:ext cx="8712200" cy="44291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br>
              <a:rPr lang="en-US" sz="1800" dirty="0">
                <a:solidFill>
                  <a:schemeClr val="accent1">
                    <a:lumMod val="50000"/>
                  </a:schemeClr>
                </a:solidFill>
                <a:latin typeface="TimesNewRoman"/>
              </a:rPr>
            </a:br>
            <a:br>
              <a:rPr lang="en-US" sz="1800" dirty="0">
                <a:solidFill>
                  <a:schemeClr val="accent1">
                    <a:lumMod val="50000"/>
                  </a:schemeClr>
                </a:solidFill>
                <a:latin typeface="TimesNewRoman"/>
              </a:rPr>
            </a:br>
            <a:r>
              <a:rPr lang="en-US" sz="1800" dirty="0">
                <a:solidFill>
                  <a:schemeClr val="accent1">
                    <a:lumMod val="50000"/>
                  </a:schemeClr>
                </a:solidFill>
                <a:latin typeface="TimesNewRoman"/>
              </a:rPr>
              <a:t>Records and reports on the management of radioactive waste</a:t>
            </a:r>
            <a:br>
              <a:rPr lang="en-US" sz="1800" dirty="0">
                <a:solidFill>
                  <a:schemeClr val="accent1">
                    <a:lumMod val="50000"/>
                  </a:schemeClr>
                </a:solidFill>
                <a:latin typeface="TimesNewRoman"/>
              </a:rPr>
            </a:br>
            <a:br>
              <a:rPr lang="pt-BR" sz="1800" i="1"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274638" y="1524000"/>
            <a:ext cx="8297862" cy="2690813"/>
          </a:xfrm>
        </p:spPr>
        <p:txBody>
          <a:bodyPr>
            <a:normAutofit fontScale="85000" lnSpcReduction="20000"/>
          </a:bodyPr>
          <a:lstStyle/>
          <a:p>
            <a:pPr algn="just">
              <a:buFontTx/>
              <a:buNone/>
              <a:defRPr/>
            </a:pPr>
            <a:r>
              <a:rPr lang="en-US" dirty="0">
                <a:solidFill>
                  <a:schemeClr val="accent1">
                    <a:lumMod val="50000"/>
                  </a:schemeClr>
                </a:solidFill>
                <a:latin typeface="TimesNewRoman"/>
              </a:rPr>
              <a:t>Transfer:</a:t>
            </a:r>
          </a:p>
          <a:p>
            <a:pPr algn="just">
              <a:buFontTx/>
              <a:buNone/>
              <a:defRPr/>
            </a:pPr>
            <a:endParaRPr lang="en-US" dirty="0">
              <a:solidFill>
                <a:schemeClr val="accent1">
                  <a:lumMod val="50000"/>
                </a:schemeClr>
              </a:solidFill>
              <a:latin typeface="TimesNewRoman"/>
            </a:endParaRPr>
          </a:p>
          <a:p>
            <a:pPr algn="just">
              <a:buFontTx/>
              <a:buNone/>
              <a:defRPr/>
            </a:pPr>
            <a:r>
              <a:rPr lang="en-US" dirty="0">
                <a:solidFill>
                  <a:schemeClr val="accent1">
                    <a:lumMod val="50000"/>
                  </a:schemeClr>
                </a:solidFill>
                <a:latin typeface="TimesNewRoman"/>
              </a:rPr>
              <a:t>When radioactive waste is transferred to a management facility, the records related to it must be made available to the operator responsible for the next step in the management and there must be a transfer of responsibility document.</a:t>
            </a:r>
            <a:endParaRPr lang="es-ES" dirty="0">
              <a:solidFill>
                <a:schemeClr val="tx1"/>
              </a:solidFill>
              <a:latin typeface="TimesNewRoman"/>
            </a:endParaRPr>
          </a:p>
        </p:txBody>
      </p:sp>
      <p:pic>
        <p:nvPicPr>
          <p:cNvPr id="25604" name="Imagem 4" descr="imagesCAMV8N0F.jpg"/>
          <p:cNvPicPr>
            <a:picLocks noChangeAspect="1"/>
          </p:cNvPicPr>
          <p:nvPr/>
        </p:nvPicPr>
        <p:blipFill>
          <a:blip r:embed="rId2"/>
          <a:srcRect/>
          <a:stretch>
            <a:fillRect/>
          </a:stretch>
        </p:blipFill>
        <p:spPr bwMode="auto">
          <a:xfrm>
            <a:off x="1571625" y="4429125"/>
            <a:ext cx="2000250" cy="1400175"/>
          </a:xfrm>
          <a:prstGeom prst="rect">
            <a:avLst/>
          </a:prstGeom>
          <a:noFill/>
          <a:ln w="9525">
            <a:noFill/>
            <a:miter lim="800000"/>
            <a:headEnd/>
            <a:tailEnd/>
          </a:ln>
        </p:spPr>
      </p:pic>
      <p:pic>
        <p:nvPicPr>
          <p:cNvPr id="25605" name="Imagem 6" descr="imagesCAFK95GJ.jpg"/>
          <p:cNvPicPr>
            <a:picLocks noChangeAspect="1"/>
          </p:cNvPicPr>
          <p:nvPr/>
        </p:nvPicPr>
        <p:blipFill>
          <a:blip r:embed="rId3"/>
          <a:srcRect/>
          <a:stretch>
            <a:fillRect/>
          </a:stretch>
        </p:blipFill>
        <p:spPr bwMode="auto">
          <a:xfrm>
            <a:off x="5572125" y="4500563"/>
            <a:ext cx="2214563" cy="1230312"/>
          </a:xfrm>
          <a:prstGeom prst="rect">
            <a:avLst/>
          </a:prstGeom>
          <a:noFill/>
          <a:ln w="9525">
            <a:noFill/>
            <a:miter lim="800000"/>
            <a:headEnd/>
            <a:tailEnd/>
          </a:ln>
        </p:spPr>
      </p:pic>
      <p:sp>
        <p:nvSpPr>
          <p:cNvPr id="8" name="Seta para a direita 7"/>
          <p:cNvSpPr/>
          <p:nvPr/>
        </p:nvSpPr>
        <p:spPr bwMode="auto">
          <a:xfrm>
            <a:off x="4071938" y="4714875"/>
            <a:ext cx="977900" cy="917575"/>
          </a:xfrm>
          <a:prstGeom prst="rightArrow">
            <a:avLst/>
          </a:prstGeom>
          <a:noFill/>
          <a:ln w="76200">
            <a:solidFill>
              <a:srgbClr val="0070C0"/>
            </a:solidFill>
          </a:ln>
          <a:effectLst/>
          <a:extLst/>
        </p:spPr>
        <p:txBody>
          <a:bodyPr>
            <a:spAutoFit/>
          </a:bodyPr>
          <a:lstStyle/>
          <a:p>
            <a:pPr marL="952500" indent="-285750">
              <a:spcBef>
                <a:spcPct val="30000"/>
              </a:spcBef>
              <a:buFontTx/>
              <a:buChar char="•"/>
              <a:defRPr/>
            </a:pPr>
            <a:endParaRPr lang="pt-BR" sz="2400" b="1" dirty="0">
              <a:solidFill>
                <a:schemeClr val="accent1">
                  <a:lumMod val="50000"/>
                </a:schemeClr>
              </a:solidFill>
              <a:latin typeface="Arial" charset="0"/>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Classification and Characterization of Radioactive Waste</a:t>
            </a:r>
            <a:endParaRPr lang="pt-BR" sz="1800" dirty="0"/>
          </a:p>
        </p:txBody>
      </p:sp>
      <p:sp>
        <p:nvSpPr>
          <p:cNvPr id="3" name="Subtítulo 2"/>
          <p:cNvSpPr>
            <a:spLocks noGrp="1"/>
          </p:cNvSpPr>
          <p:nvPr>
            <p:ph idx="1"/>
          </p:nvPr>
        </p:nvSpPr>
        <p:spPr>
          <a:xfrm>
            <a:off x="285750" y="1143000"/>
            <a:ext cx="8286750" cy="4572000"/>
          </a:xfrm>
        </p:spPr>
        <p:txBody>
          <a:bodyPr>
            <a:normAutofit fontScale="32500" lnSpcReduction="20000"/>
          </a:bodyPr>
          <a:lstStyle/>
          <a:p>
            <a:pPr>
              <a:buFontTx/>
              <a:buNone/>
              <a:defRPr/>
            </a:pPr>
            <a:r>
              <a:rPr lang="es-ES" sz="9600" dirty="0">
                <a:solidFill>
                  <a:schemeClr val="tx1"/>
                </a:solidFill>
                <a:latin typeface="TimesNewRoman,Bold"/>
                <a:ea typeface="+mj-ea"/>
                <a:cs typeface="+mj-cs"/>
              </a:rPr>
              <a:t>	</a:t>
            </a:r>
            <a:r>
              <a:rPr lang="en-US" sz="9600" dirty="0">
                <a:solidFill>
                  <a:schemeClr val="accent1">
                    <a:lumMod val="50000"/>
                  </a:schemeClr>
                </a:solidFill>
                <a:latin typeface="TimesNewRoman"/>
                <a:ea typeface="+mj-ea"/>
                <a:cs typeface="+mj-cs"/>
              </a:rPr>
              <a:t>Radioactive waste must be classified according to the national classification scheme that must take into account:</a:t>
            </a:r>
          </a:p>
          <a:p>
            <a:pPr>
              <a:buFontTx/>
              <a:buNone/>
              <a:defRPr/>
            </a:pPr>
            <a:endParaRPr lang="en-US" sz="9600" dirty="0">
              <a:solidFill>
                <a:schemeClr val="accent1">
                  <a:lumMod val="50000"/>
                </a:schemeClr>
              </a:solidFill>
              <a:latin typeface="TimesNewRoman"/>
              <a:ea typeface="+mj-ea"/>
              <a:cs typeface="+mj-cs"/>
            </a:endParaRPr>
          </a:p>
          <a:p>
            <a:pPr>
              <a:defRPr/>
            </a:pPr>
            <a:r>
              <a:rPr lang="en-US" sz="9600" dirty="0">
                <a:solidFill>
                  <a:schemeClr val="accent1">
                    <a:lumMod val="50000"/>
                  </a:schemeClr>
                </a:solidFill>
                <a:latin typeface="TimesNewRoman"/>
                <a:ea typeface="+mj-ea"/>
                <a:cs typeface="+mj-cs"/>
              </a:rPr>
              <a:t>half-life period;</a:t>
            </a:r>
          </a:p>
          <a:p>
            <a:pPr>
              <a:defRPr/>
            </a:pPr>
            <a:r>
              <a:rPr lang="en-US" sz="9600" dirty="0">
                <a:solidFill>
                  <a:schemeClr val="accent1">
                    <a:lumMod val="50000"/>
                  </a:schemeClr>
                </a:solidFill>
                <a:latin typeface="TimesNewRoman"/>
                <a:ea typeface="+mj-ea"/>
                <a:cs typeface="+mj-cs"/>
              </a:rPr>
              <a:t>activity content by radionuclide;</a:t>
            </a:r>
          </a:p>
          <a:p>
            <a:pPr>
              <a:defRPr/>
            </a:pPr>
            <a:r>
              <a:rPr lang="en-US" sz="9600" dirty="0">
                <a:solidFill>
                  <a:schemeClr val="accent1">
                    <a:lumMod val="50000"/>
                  </a:schemeClr>
                </a:solidFill>
                <a:latin typeface="TimesNewRoman"/>
                <a:ea typeface="+mj-ea"/>
                <a:cs typeface="+mj-cs"/>
              </a:rPr>
              <a:t>physical and chemical form;</a:t>
            </a:r>
          </a:p>
          <a:p>
            <a:pPr>
              <a:defRPr/>
            </a:pPr>
            <a:r>
              <a:rPr lang="en-US" sz="9600" dirty="0">
                <a:solidFill>
                  <a:schemeClr val="accent1">
                    <a:lumMod val="50000"/>
                  </a:schemeClr>
                </a:solidFill>
                <a:latin typeface="TimesNewRoman"/>
                <a:ea typeface="+mj-ea"/>
                <a:cs typeface="+mj-cs"/>
              </a:rPr>
              <a:t>spent sealed or disused sources;</a:t>
            </a:r>
          </a:p>
          <a:p>
            <a:pPr>
              <a:defRPr/>
            </a:pPr>
            <a:r>
              <a:rPr lang="en-US" sz="9600" dirty="0">
                <a:solidFill>
                  <a:schemeClr val="accent1">
                    <a:lumMod val="50000"/>
                  </a:schemeClr>
                </a:solidFill>
                <a:latin typeface="TimesNewRoman"/>
                <a:ea typeface="+mj-ea"/>
                <a:cs typeface="+mj-cs"/>
              </a:rPr>
              <a:t>waste characterized by non-radiological risks (for example, chemical and biological toxicity).</a:t>
            </a:r>
            <a:endParaRPr lang="es-ES" dirty="0">
              <a:solidFill>
                <a:schemeClr val="tx1"/>
              </a:solidFill>
              <a:latin typeface="TimesNewRoman"/>
            </a:endParaRPr>
          </a:p>
          <a:p>
            <a:pPr>
              <a:defRPr/>
            </a:pPr>
            <a:endParaRPr lang="es-ES" i="1" dirty="0">
              <a:solidFill>
                <a:schemeClr val="tx1"/>
              </a:solidFill>
              <a:latin typeface="TimesNewRoman"/>
            </a:endParaRPr>
          </a:p>
          <a:p>
            <a:pPr>
              <a:defRPr/>
            </a:pPr>
            <a:endParaRPr lang="es-ES" dirty="0">
              <a:solidFill>
                <a:schemeClr val="tx1"/>
              </a:solidFill>
              <a:latin typeface="TimesNewRoman"/>
            </a:endParaRPr>
          </a:p>
          <a:p>
            <a:pPr>
              <a:defRPr/>
            </a:pPr>
            <a:endParaRPr lang="es-ES" dirty="0">
              <a:solidFill>
                <a:schemeClr val="tx1"/>
              </a:solidFill>
              <a:latin typeface="TimesNewRoman"/>
            </a:endParaRPr>
          </a:p>
        </p:txBody>
      </p:sp>
      <p:pic>
        <p:nvPicPr>
          <p:cNvPr id="5124" name="Imagem 4" descr="imagesCA1FPTU2.jpg"/>
          <p:cNvPicPr>
            <a:picLocks noChangeAspect="1"/>
          </p:cNvPicPr>
          <p:nvPr/>
        </p:nvPicPr>
        <p:blipFill>
          <a:blip r:embed="rId2"/>
          <a:srcRect/>
          <a:stretch>
            <a:fillRect/>
          </a:stretch>
        </p:blipFill>
        <p:spPr bwMode="auto">
          <a:xfrm>
            <a:off x="6858000" y="4214813"/>
            <a:ext cx="2016125" cy="221456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Management of Disused Sealed Sources </a:t>
            </a:r>
            <a:endParaRPr lang="pt-BR" sz="1800" dirty="0">
              <a:solidFill>
                <a:schemeClr val="accent1">
                  <a:lumMod val="50000"/>
                </a:schemeClr>
              </a:solidFill>
            </a:endParaRPr>
          </a:p>
        </p:txBody>
      </p:sp>
      <p:sp>
        <p:nvSpPr>
          <p:cNvPr id="3" name="Subtítulo 2"/>
          <p:cNvSpPr>
            <a:spLocks noGrp="1"/>
          </p:cNvSpPr>
          <p:nvPr>
            <p:ph idx="1"/>
          </p:nvPr>
        </p:nvSpPr>
        <p:spPr>
          <a:xfrm>
            <a:off x="0" y="1143000"/>
            <a:ext cx="6500813" cy="4572000"/>
          </a:xfrm>
        </p:spPr>
        <p:txBody>
          <a:bodyPr>
            <a:normAutofit fontScale="25000" lnSpcReduction="20000"/>
          </a:bodyPr>
          <a:lstStyle/>
          <a:p>
            <a:pPr algn="just">
              <a:buFontTx/>
              <a:buNone/>
              <a:defRPr/>
            </a:pPr>
            <a:r>
              <a:rPr lang="es-ES" sz="9600" dirty="0">
                <a:solidFill>
                  <a:prstClr val="black"/>
                </a:solidFill>
                <a:latin typeface="TimesNewRoman"/>
              </a:rPr>
              <a:t>	</a:t>
            </a:r>
            <a:r>
              <a:rPr lang="en-US" sz="9600" dirty="0">
                <a:solidFill>
                  <a:schemeClr val="accent1">
                    <a:lumMod val="50000"/>
                  </a:schemeClr>
                </a:solidFill>
                <a:latin typeface="TimesNewRoman"/>
              </a:rPr>
              <a:t>Procedures must be established that take into account all the possible variants for the future management of the disused sealed sources, such as:</a:t>
            </a: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a) return to the manufacturer or supplier, as a preferred solution;</a:t>
            </a:r>
          </a:p>
          <a:p>
            <a:pPr algn="just">
              <a:buFontTx/>
              <a:buNone/>
              <a:defRPr/>
            </a:pPr>
            <a:endParaRPr lang="en-US" sz="9600" dirty="0">
              <a:solidFill>
                <a:schemeClr val="accent1">
                  <a:lumMod val="50000"/>
                </a:schemeClr>
              </a:solidFill>
              <a:latin typeface="TimesNewRoman"/>
            </a:endParaRPr>
          </a:p>
          <a:p>
            <a:pPr algn="just">
              <a:buFontTx/>
              <a:buNone/>
              <a:defRPr/>
            </a:pPr>
            <a:r>
              <a:rPr lang="en-US" sz="9600" dirty="0">
                <a:solidFill>
                  <a:schemeClr val="accent1">
                    <a:lumMod val="50000"/>
                  </a:schemeClr>
                </a:solidFill>
                <a:latin typeface="TimesNewRoman"/>
              </a:rPr>
              <a:t>b) transfer to any other authorized organization, when the source complies with the requirements for its safe use;</a:t>
            </a:r>
            <a:r>
              <a:rPr lang="es-ES" sz="9600" dirty="0">
                <a:solidFill>
                  <a:schemeClr val="accent1">
                    <a:lumMod val="50000"/>
                  </a:schemeClr>
                </a:solidFill>
                <a:latin typeface="TimesNewRoman"/>
              </a:rPr>
              <a:t>	</a:t>
            </a:r>
            <a:endParaRPr lang="es-ES" dirty="0">
              <a:solidFill>
                <a:schemeClr val="accent1">
                  <a:lumMod val="50000"/>
                </a:schemeClr>
              </a:solidFill>
              <a:latin typeface="TimesNewRoman"/>
            </a:endParaRPr>
          </a:p>
        </p:txBody>
      </p:sp>
      <p:pic>
        <p:nvPicPr>
          <p:cNvPr id="6148" name="Imagem 4" descr="data2-qb-fq-htvendor-3899997-images-products-spot_marker_spect-250x250.jpg"/>
          <p:cNvPicPr>
            <a:picLocks noChangeAspect="1"/>
          </p:cNvPicPr>
          <p:nvPr/>
        </p:nvPicPr>
        <p:blipFill>
          <a:blip r:embed="rId2"/>
          <a:srcRect/>
          <a:stretch>
            <a:fillRect/>
          </a:stretch>
        </p:blipFill>
        <p:spPr bwMode="auto">
          <a:xfrm>
            <a:off x="7000875" y="1928813"/>
            <a:ext cx="1649413" cy="262731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n-US" sz="1800" dirty="0">
                <a:solidFill>
                  <a:schemeClr val="accent1">
                    <a:lumMod val="50000"/>
                  </a:schemeClr>
                </a:solidFill>
                <a:latin typeface="TimesNewRoman"/>
              </a:rPr>
              <a:t>Management of Disused Sealed Sources</a:t>
            </a:r>
            <a:br>
              <a:rPr lang="es-ES" sz="1800"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857250" y="1428750"/>
            <a:ext cx="5786438" cy="3296394"/>
          </a:xfrm>
        </p:spPr>
        <p:txBody>
          <a:bodyPr>
            <a:normAutofit fontScale="25000" lnSpcReduction="20000"/>
          </a:bodyPr>
          <a:lstStyle/>
          <a:p>
            <a:pPr algn="just">
              <a:buFontTx/>
              <a:buNone/>
              <a:defRPr/>
            </a:pPr>
            <a:r>
              <a:rPr lang="es-ES" sz="9600" dirty="0">
                <a:solidFill>
                  <a:schemeClr val="accent1">
                    <a:lumMod val="50000"/>
                  </a:schemeClr>
                </a:solidFill>
                <a:latin typeface="TimesNewRoman"/>
              </a:rPr>
              <a:t>	</a:t>
            </a:r>
            <a:r>
              <a:rPr lang="en-US" sz="9600" dirty="0">
                <a:solidFill>
                  <a:schemeClr val="accent1">
                    <a:lumMod val="50000"/>
                  </a:schemeClr>
                </a:solidFill>
                <a:latin typeface="TimesNewRoman"/>
              </a:rPr>
              <a:t>c) temporarily store in the installation itself until the management path is defined;</a:t>
            </a:r>
            <a:endParaRPr lang="es-ES" sz="9600" dirty="0">
              <a:solidFill>
                <a:schemeClr val="accent1">
                  <a:lumMod val="50000"/>
                </a:schemeClr>
              </a:solidFill>
              <a:latin typeface="TimesNewRoman"/>
            </a:endParaRPr>
          </a:p>
          <a:p>
            <a:pPr algn="just">
              <a:buFontTx/>
              <a:buNone/>
              <a:defRPr/>
            </a:pPr>
            <a:endParaRPr lang="es-ES" sz="9600" dirty="0">
              <a:solidFill>
                <a:schemeClr val="accent1">
                  <a:lumMod val="50000"/>
                </a:schemeClr>
              </a:solidFill>
              <a:latin typeface="TimesNewRoman"/>
            </a:endParaRPr>
          </a:p>
          <a:p>
            <a:pPr algn="just">
              <a:buFontTx/>
              <a:buNone/>
              <a:defRPr/>
            </a:pPr>
            <a:endParaRPr lang="es-ES" sz="9600" dirty="0">
              <a:solidFill>
                <a:schemeClr val="accent1">
                  <a:lumMod val="50000"/>
                </a:schemeClr>
              </a:solidFill>
              <a:latin typeface="TimesNewRoman"/>
            </a:endParaRPr>
          </a:p>
          <a:p>
            <a:pPr algn="just">
              <a:buFontTx/>
              <a:buNone/>
              <a:defRPr/>
            </a:pPr>
            <a:endParaRPr lang="es-ES" sz="9600" dirty="0">
              <a:solidFill>
                <a:schemeClr val="accent1">
                  <a:lumMod val="50000"/>
                </a:schemeClr>
              </a:solidFill>
              <a:latin typeface="TimesNewRoman"/>
            </a:endParaRPr>
          </a:p>
          <a:p>
            <a:pPr algn="just">
              <a:buFontTx/>
              <a:buNone/>
              <a:defRPr/>
            </a:pPr>
            <a:endParaRPr lang="es-ES" sz="9600" dirty="0">
              <a:solidFill>
                <a:schemeClr val="accent1">
                  <a:lumMod val="50000"/>
                </a:schemeClr>
              </a:solidFill>
              <a:latin typeface="TimesNewRoman"/>
            </a:endParaRPr>
          </a:p>
          <a:p>
            <a:pPr algn="just">
              <a:buFontTx/>
              <a:buNone/>
              <a:defRPr/>
            </a:pPr>
            <a:endParaRPr lang="es-ES" sz="9600" dirty="0">
              <a:solidFill>
                <a:schemeClr val="accent1">
                  <a:lumMod val="50000"/>
                </a:schemeClr>
              </a:solidFill>
              <a:latin typeface="TimesNewRoman"/>
            </a:endParaRPr>
          </a:p>
          <a:p>
            <a:pPr algn="just">
              <a:buFontTx/>
              <a:buNone/>
              <a:defRPr/>
            </a:pPr>
            <a:r>
              <a:rPr lang="es-ES" sz="9600" dirty="0">
                <a:solidFill>
                  <a:schemeClr val="accent1">
                    <a:lumMod val="50000"/>
                  </a:schemeClr>
                </a:solidFill>
                <a:latin typeface="TimesNewRoman"/>
              </a:rPr>
              <a:t>	</a:t>
            </a:r>
            <a:r>
              <a:rPr lang="en-US" sz="9600" dirty="0">
                <a:solidFill>
                  <a:schemeClr val="accent1">
                    <a:lumMod val="50000"/>
                  </a:schemeClr>
                </a:solidFill>
                <a:latin typeface="TimesNewRoman"/>
              </a:rPr>
              <a:t>d) transfer to an authorized facility for temporary or prolonged storage as radioactive waste.</a:t>
            </a:r>
            <a:endParaRPr lang="es-ES" dirty="0">
              <a:solidFill>
                <a:schemeClr val="accent1">
                  <a:lumMod val="50000"/>
                </a:schemeClr>
              </a:solidFill>
              <a:latin typeface="TimesNewRoman"/>
            </a:endParaRPr>
          </a:p>
        </p:txBody>
      </p:sp>
      <p:pic>
        <p:nvPicPr>
          <p:cNvPr id="7172" name="Imagem 5" descr="imagesCAFK95GJ.jpg"/>
          <p:cNvPicPr>
            <a:picLocks noChangeAspect="1"/>
          </p:cNvPicPr>
          <p:nvPr/>
        </p:nvPicPr>
        <p:blipFill>
          <a:blip r:embed="rId2"/>
          <a:srcRect/>
          <a:stretch>
            <a:fillRect/>
          </a:stretch>
        </p:blipFill>
        <p:spPr bwMode="auto">
          <a:xfrm>
            <a:off x="5706268" y="4945062"/>
            <a:ext cx="3186113" cy="1770063"/>
          </a:xfrm>
          <a:prstGeom prst="rect">
            <a:avLst/>
          </a:prstGeom>
          <a:noFill/>
          <a:ln w="9525">
            <a:noFill/>
            <a:miter lim="800000"/>
            <a:headEnd/>
            <a:tailEnd/>
          </a:ln>
        </p:spPr>
      </p:pic>
      <p:pic>
        <p:nvPicPr>
          <p:cNvPr id="7" name="Picture 13" descr="epm2"/>
          <p:cNvPicPr>
            <a:picLocks noChangeAspect="1" noChangeArrowheads="1"/>
          </p:cNvPicPr>
          <p:nvPr/>
        </p:nvPicPr>
        <p:blipFill>
          <a:blip r:embed="rId3"/>
          <a:srcRect/>
          <a:stretch>
            <a:fillRect/>
          </a:stretch>
        </p:blipFill>
        <p:spPr bwMode="auto">
          <a:xfrm>
            <a:off x="5568529" y="2139950"/>
            <a:ext cx="2727325"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Conditioning</a:t>
            </a:r>
            <a:endParaRPr lang="pt-BR" sz="1800" dirty="0">
              <a:solidFill>
                <a:schemeClr val="accent1">
                  <a:lumMod val="50000"/>
                </a:schemeClr>
              </a:solidFill>
            </a:endParaRPr>
          </a:p>
        </p:txBody>
      </p:sp>
      <p:sp>
        <p:nvSpPr>
          <p:cNvPr id="3" name="Subtítulo 2"/>
          <p:cNvSpPr>
            <a:spLocks noGrp="1"/>
          </p:cNvSpPr>
          <p:nvPr>
            <p:ph idx="1"/>
          </p:nvPr>
        </p:nvSpPr>
        <p:spPr>
          <a:xfrm>
            <a:off x="0" y="1143000"/>
            <a:ext cx="6143625" cy="3286125"/>
          </a:xfrm>
        </p:spPr>
        <p:txBody>
          <a:bodyPr>
            <a:normAutofit fontScale="25000" lnSpcReduction="20000"/>
          </a:bodyPr>
          <a:lstStyle/>
          <a:p>
            <a:pPr algn="just">
              <a:buFontTx/>
              <a:buNone/>
              <a:defRPr/>
            </a:pPr>
            <a:r>
              <a:rPr lang="es-ES" sz="9600" dirty="0">
                <a:solidFill>
                  <a:schemeClr val="accent1">
                    <a:lumMod val="50000"/>
                  </a:schemeClr>
                </a:solidFill>
                <a:latin typeface="TimesNewRoman"/>
              </a:rPr>
              <a:t>	</a:t>
            </a:r>
          </a:p>
          <a:p>
            <a:pPr algn="just">
              <a:buFontTx/>
              <a:buNone/>
              <a:defRPr/>
            </a:pPr>
            <a:r>
              <a:rPr lang="es-ES" sz="9600" dirty="0">
                <a:solidFill>
                  <a:schemeClr val="accent1">
                    <a:lumMod val="50000"/>
                  </a:schemeClr>
                </a:solidFill>
                <a:latin typeface="TimesNewRoman"/>
              </a:rPr>
              <a:t>	</a:t>
            </a:r>
            <a:r>
              <a:rPr lang="en-US" sz="9600" dirty="0">
                <a:solidFill>
                  <a:schemeClr val="accent1">
                    <a:lumMod val="50000"/>
                  </a:schemeClr>
                </a:solidFill>
                <a:latin typeface="TimesNewRoman"/>
              </a:rPr>
              <a:t>The conditioning must be compatible with the selected materials and processes and the acceptance criteria;</a:t>
            </a: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FontTx/>
              <a:buNone/>
              <a:defRPr/>
            </a:pPr>
            <a:endParaRPr lang="en-US" sz="9600" dirty="0">
              <a:solidFill>
                <a:schemeClr val="accent1">
                  <a:lumMod val="50000"/>
                </a:schemeClr>
              </a:solidFill>
              <a:latin typeface="TimesNewRoman"/>
            </a:endParaRPr>
          </a:p>
          <a:p>
            <a:pPr algn="just">
              <a:buNone/>
              <a:defRPr/>
            </a:pPr>
            <a:r>
              <a:rPr lang="en-US" sz="9600" dirty="0">
                <a:solidFill>
                  <a:schemeClr val="accent1">
                    <a:lumMod val="50000"/>
                  </a:schemeClr>
                </a:solidFill>
                <a:latin typeface="TimesNewRoman"/>
              </a:rPr>
              <a:t>	Waste packages must be designed and produced in such a way that the radionuclides remain confined;</a:t>
            </a:r>
            <a:endParaRPr lang="es-ES" sz="9600" dirty="0">
              <a:solidFill>
                <a:schemeClr val="accent1">
                  <a:lumMod val="50000"/>
                </a:schemeClr>
              </a:solidFill>
              <a:latin typeface="TimesNewRoman"/>
            </a:endParaRPr>
          </a:p>
          <a:p>
            <a:pPr algn="just">
              <a:buFont typeface="Arial" pitchFamily="34" charset="0"/>
              <a:buChar char="•"/>
              <a:defRPr/>
            </a:pPr>
            <a:endParaRPr lang="es-ES" sz="9600" dirty="0">
              <a:solidFill>
                <a:schemeClr val="accent1">
                  <a:lumMod val="50000"/>
                </a:schemeClr>
              </a:solidFill>
              <a:latin typeface="TimesNewRoman"/>
            </a:endParaRPr>
          </a:p>
          <a:p>
            <a:pPr algn="just">
              <a:buFont typeface="Arial" pitchFamily="34" charset="0"/>
              <a:buChar char="•"/>
              <a:defRPr/>
            </a:pPr>
            <a:endParaRPr lang="es-ES" sz="9600" dirty="0">
              <a:solidFill>
                <a:schemeClr val="accent1">
                  <a:lumMod val="50000"/>
                </a:schemeClr>
              </a:solidFill>
              <a:latin typeface="TimesNewRoman"/>
            </a:endParaRPr>
          </a:p>
          <a:p>
            <a:pPr algn="just">
              <a:defRPr/>
            </a:pPr>
            <a:endParaRPr lang="es-ES" sz="9600" dirty="0">
              <a:solidFill>
                <a:schemeClr val="accent1">
                  <a:lumMod val="50000"/>
                </a:schemeClr>
              </a:solidFill>
              <a:latin typeface="TimesNewRoman"/>
            </a:endParaRPr>
          </a:p>
        </p:txBody>
      </p:sp>
      <p:pic>
        <p:nvPicPr>
          <p:cNvPr id="8196" name="Imagem 4" descr="imagesCA7XRXKO.jpg"/>
          <p:cNvPicPr>
            <a:picLocks noChangeAspect="1"/>
          </p:cNvPicPr>
          <p:nvPr/>
        </p:nvPicPr>
        <p:blipFill>
          <a:blip r:embed="rId2"/>
          <a:srcRect/>
          <a:stretch>
            <a:fillRect/>
          </a:stretch>
        </p:blipFill>
        <p:spPr bwMode="auto">
          <a:xfrm>
            <a:off x="6215063" y="1214438"/>
            <a:ext cx="2765425" cy="2071687"/>
          </a:xfrm>
          <a:prstGeom prst="rect">
            <a:avLst/>
          </a:prstGeom>
          <a:noFill/>
          <a:ln w="9525">
            <a:noFill/>
            <a:miter lim="800000"/>
            <a:headEnd/>
            <a:tailEnd/>
          </a:ln>
        </p:spPr>
      </p:pic>
      <p:pic>
        <p:nvPicPr>
          <p:cNvPr id="6" name="Picture 12" descr="bactec3"/>
          <p:cNvPicPr>
            <a:picLocks noChangeAspect="1" noChangeArrowheads="1"/>
          </p:cNvPicPr>
          <p:nvPr/>
        </p:nvPicPr>
        <p:blipFill>
          <a:blip r:embed="rId3"/>
          <a:srcRect/>
          <a:stretch>
            <a:fillRect/>
          </a:stretch>
        </p:blipFill>
        <p:spPr bwMode="auto">
          <a:xfrm>
            <a:off x="6786563" y="3786188"/>
            <a:ext cx="1643062" cy="25479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Conditioning</a:t>
            </a:r>
            <a:br>
              <a:rPr lang="pt-BR" sz="1800" i="1"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571500" y="1143000"/>
            <a:ext cx="7929563" cy="4262438"/>
          </a:xfrm>
        </p:spPr>
        <p:txBody>
          <a:bodyPr>
            <a:normAutofit fontScale="25000" lnSpcReduction="20000"/>
          </a:bodyPr>
          <a:lstStyle/>
          <a:p>
            <a:pPr algn="just">
              <a:buFontTx/>
              <a:buNone/>
              <a:defRPr/>
            </a:pPr>
            <a:r>
              <a:rPr lang="es-ES" sz="9600" dirty="0">
                <a:solidFill>
                  <a:schemeClr val="tx1"/>
                </a:solidFill>
                <a:latin typeface="TimesNewRoman,Bold"/>
              </a:rPr>
              <a:t>	</a:t>
            </a:r>
            <a:r>
              <a:rPr lang="en-US" sz="9600" dirty="0">
                <a:solidFill>
                  <a:schemeClr val="accent1">
                    <a:lumMod val="50000"/>
                  </a:schemeClr>
                </a:solidFill>
                <a:latin typeface="TimesNewRoman"/>
              </a:rPr>
              <a:t>The information should include at least for each package:</a:t>
            </a:r>
          </a:p>
          <a:p>
            <a:pPr algn="just">
              <a:buFontTx/>
              <a:buNone/>
              <a:defRPr/>
            </a:pPr>
            <a:endParaRPr lang="en-US" sz="9600" dirty="0">
              <a:solidFill>
                <a:schemeClr val="accent1">
                  <a:lumMod val="50000"/>
                </a:schemeClr>
              </a:solidFill>
              <a:latin typeface="TimesNewRoman"/>
            </a:endParaRPr>
          </a:p>
          <a:p>
            <a:pPr algn="just">
              <a:buFont typeface="Wingdings" panose="05000000000000000000" pitchFamily="2" charset="2"/>
              <a:buChar char="ü"/>
              <a:defRPr/>
            </a:pPr>
            <a:r>
              <a:rPr lang="en-US" sz="9600" dirty="0">
                <a:solidFill>
                  <a:schemeClr val="accent1">
                    <a:lumMod val="50000"/>
                  </a:schemeClr>
                </a:solidFill>
                <a:latin typeface="TimesNewRoman"/>
              </a:rPr>
              <a:t>Identification number of the package;</a:t>
            </a:r>
          </a:p>
          <a:p>
            <a:pPr algn="just">
              <a:buFont typeface="Wingdings" panose="05000000000000000000" pitchFamily="2" charset="2"/>
              <a:buChar char="ü"/>
              <a:defRPr/>
            </a:pPr>
            <a:r>
              <a:rPr lang="en-US" sz="9600" dirty="0">
                <a:solidFill>
                  <a:schemeClr val="accent1">
                    <a:lumMod val="50000"/>
                  </a:schemeClr>
                </a:solidFill>
                <a:latin typeface="TimesNewRoman"/>
              </a:rPr>
              <a:t>Type and details of package design;</a:t>
            </a:r>
          </a:p>
          <a:p>
            <a:pPr algn="just">
              <a:buFont typeface="Wingdings" panose="05000000000000000000" pitchFamily="2" charset="2"/>
              <a:buChar char="ü"/>
              <a:defRPr/>
            </a:pPr>
            <a:r>
              <a:rPr lang="en-US" sz="9600" dirty="0">
                <a:solidFill>
                  <a:schemeClr val="accent1">
                    <a:lumMod val="50000"/>
                  </a:schemeClr>
                </a:solidFill>
                <a:latin typeface="TimesNewRoman"/>
              </a:rPr>
              <a:t>Weight of the package;</a:t>
            </a:r>
          </a:p>
          <a:p>
            <a:pPr algn="just">
              <a:buFont typeface="Wingdings" panose="05000000000000000000" pitchFamily="2" charset="2"/>
              <a:buChar char="ü"/>
              <a:defRPr/>
            </a:pPr>
            <a:r>
              <a:rPr lang="en-US" sz="9600" dirty="0">
                <a:solidFill>
                  <a:schemeClr val="accent1">
                    <a:lumMod val="50000"/>
                  </a:schemeClr>
                </a:solidFill>
                <a:latin typeface="TimesNewRoman"/>
              </a:rPr>
              <a:t>External size and / or volume of the package;</a:t>
            </a:r>
          </a:p>
          <a:p>
            <a:pPr algn="just">
              <a:buFont typeface="Wingdings" panose="05000000000000000000" pitchFamily="2" charset="2"/>
              <a:buChar char="ü"/>
              <a:defRPr/>
            </a:pPr>
            <a:r>
              <a:rPr lang="en-US" sz="9600" dirty="0">
                <a:solidFill>
                  <a:schemeClr val="accent1">
                    <a:lumMod val="50000"/>
                  </a:schemeClr>
                </a:solidFill>
                <a:latin typeface="TimesNewRoman"/>
              </a:rPr>
              <a:t>Maximum dose rate in contact and at 1 m and the date of measurement;</a:t>
            </a:r>
          </a:p>
          <a:p>
            <a:pPr algn="just">
              <a:buFont typeface="Wingdings" panose="05000000000000000000" pitchFamily="2" charset="2"/>
              <a:buChar char="ü"/>
              <a:defRPr/>
            </a:pPr>
            <a:r>
              <a:rPr lang="en-US" sz="9600" dirty="0">
                <a:solidFill>
                  <a:schemeClr val="accent1">
                    <a:lumMod val="50000"/>
                  </a:schemeClr>
                </a:solidFill>
                <a:latin typeface="TimesNewRoman"/>
              </a:rPr>
              <a:t>Results of the surface contamination measurement;</a:t>
            </a:r>
          </a:p>
          <a:p>
            <a:pPr algn="just">
              <a:buFont typeface="Wingdings" panose="05000000000000000000" pitchFamily="2" charset="2"/>
              <a:buChar char="ü"/>
              <a:defRPr/>
            </a:pPr>
            <a:r>
              <a:rPr lang="en-US" sz="9600" dirty="0">
                <a:solidFill>
                  <a:schemeClr val="accent1">
                    <a:lumMod val="50000"/>
                  </a:schemeClr>
                </a:solidFill>
                <a:latin typeface="TimesNewRoman"/>
              </a:rPr>
              <a:t>Radionuclide content and activity concentration;</a:t>
            </a:r>
          </a:p>
          <a:p>
            <a:pPr algn="just">
              <a:buFont typeface="Wingdings" panose="05000000000000000000" pitchFamily="2" charset="2"/>
              <a:buChar char="ü"/>
              <a:defRPr/>
            </a:pPr>
            <a:r>
              <a:rPr lang="en-US" sz="9600" dirty="0">
                <a:solidFill>
                  <a:schemeClr val="accent1">
                    <a:lumMod val="50000"/>
                  </a:schemeClr>
                </a:solidFill>
                <a:latin typeface="TimesNewRoman"/>
              </a:rPr>
              <a:t>Potential presence of chemical, biological or other hazards.</a:t>
            </a:r>
            <a:endParaRPr lang="es-ES" dirty="0">
              <a:solidFill>
                <a:schemeClr val="accent1">
                  <a:lumMod val="50000"/>
                </a:schemeClr>
              </a:solidFill>
              <a:latin typeface="TimesNew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err="1">
                <a:solidFill>
                  <a:schemeClr val="accent1">
                    <a:lumMod val="50000"/>
                  </a:schemeClr>
                </a:solidFill>
                <a:latin typeface="TimesNewRoman"/>
              </a:rPr>
              <a:t>Conditioning</a:t>
            </a:r>
            <a:br>
              <a:rPr lang="pt-BR" sz="1800" i="1" dirty="0">
                <a:solidFill>
                  <a:schemeClr val="accent1">
                    <a:lumMod val="50000"/>
                  </a:schemeClr>
                </a:solidFill>
                <a:latin typeface="TimesNewRoman"/>
              </a:rPr>
            </a:br>
            <a:endParaRPr lang="pt-BR" sz="1800" dirty="0">
              <a:solidFill>
                <a:schemeClr val="accent1">
                  <a:lumMod val="50000"/>
                </a:schemeClr>
              </a:solidFill>
            </a:endParaRPr>
          </a:p>
        </p:txBody>
      </p:sp>
      <p:sp>
        <p:nvSpPr>
          <p:cNvPr id="3" name="Subtítulo 2"/>
          <p:cNvSpPr>
            <a:spLocks noGrp="1"/>
          </p:cNvSpPr>
          <p:nvPr>
            <p:ph idx="1"/>
          </p:nvPr>
        </p:nvSpPr>
        <p:spPr>
          <a:xfrm>
            <a:off x="0" y="1143000"/>
            <a:ext cx="4429125" cy="1071563"/>
          </a:xfrm>
        </p:spPr>
        <p:txBody>
          <a:bodyPr>
            <a:normAutofit fontScale="25000" lnSpcReduction="20000"/>
          </a:bodyPr>
          <a:lstStyle/>
          <a:p>
            <a:pPr algn="just">
              <a:buFontTx/>
              <a:buNone/>
              <a:defRPr/>
            </a:pPr>
            <a:r>
              <a:rPr lang="es-ES" sz="9600" dirty="0">
                <a:solidFill>
                  <a:schemeClr val="tx1"/>
                </a:solidFill>
                <a:latin typeface="TimesNewRoman,Bold"/>
              </a:rPr>
              <a:t>	</a:t>
            </a:r>
            <a:r>
              <a:rPr lang="en-US" sz="9600" dirty="0">
                <a:solidFill>
                  <a:schemeClr val="accent1">
                    <a:lumMod val="50000"/>
                  </a:schemeClr>
                </a:solidFill>
                <a:latin typeface="TimesNewRoman"/>
              </a:rPr>
              <a:t>Example of the information that should be associated with the package.</a:t>
            </a:r>
            <a:endParaRPr lang="es-ES" sz="9600" dirty="0">
              <a:solidFill>
                <a:schemeClr val="accent1">
                  <a:lumMod val="50000"/>
                </a:schemeClr>
              </a:solidFill>
              <a:latin typeface="TimesNewRoman"/>
            </a:endParaRPr>
          </a:p>
        </p:txBody>
      </p:sp>
      <p:pic>
        <p:nvPicPr>
          <p:cNvPr id="10244" name="Imagem 5" descr="ficha.png"/>
          <p:cNvPicPr>
            <a:picLocks noChangeAspect="1"/>
          </p:cNvPicPr>
          <p:nvPr/>
        </p:nvPicPr>
        <p:blipFill>
          <a:blip r:embed="rId2"/>
          <a:srcRect/>
          <a:stretch>
            <a:fillRect/>
          </a:stretch>
        </p:blipFill>
        <p:spPr bwMode="auto">
          <a:xfrm>
            <a:off x="4549775" y="1603375"/>
            <a:ext cx="4429125" cy="52546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pPr algn="r">
              <a:defRPr/>
            </a:pPr>
            <a:r>
              <a:rPr lang="es-ES" sz="1800" dirty="0">
                <a:solidFill>
                  <a:schemeClr val="accent1">
                    <a:lumMod val="50000"/>
                  </a:schemeClr>
                </a:solidFill>
                <a:latin typeface="TimesNewRoman"/>
              </a:rPr>
              <a:t>Storage</a:t>
            </a:r>
            <a:endParaRPr lang="pt-BR" sz="1800" dirty="0">
              <a:solidFill>
                <a:schemeClr val="accent1">
                  <a:lumMod val="50000"/>
                </a:schemeClr>
              </a:solidFill>
            </a:endParaRPr>
          </a:p>
        </p:txBody>
      </p:sp>
      <p:sp>
        <p:nvSpPr>
          <p:cNvPr id="3" name="Subtítulo 2"/>
          <p:cNvSpPr>
            <a:spLocks noGrp="1"/>
          </p:cNvSpPr>
          <p:nvPr>
            <p:ph idx="1"/>
          </p:nvPr>
        </p:nvSpPr>
        <p:spPr>
          <a:xfrm>
            <a:off x="274638" y="1524000"/>
            <a:ext cx="8154987" cy="3976688"/>
          </a:xfrm>
        </p:spPr>
        <p:txBody>
          <a:bodyPr>
            <a:normAutofit fontScale="32500" lnSpcReduction="20000"/>
          </a:bodyPr>
          <a:lstStyle/>
          <a:p>
            <a:pPr>
              <a:defRPr/>
            </a:pPr>
            <a:endParaRPr lang="es-ES" dirty="0">
              <a:solidFill>
                <a:schemeClr val="tx1"/>
              </a:solidFill>
              <a:latin typeface="TimesNewRoman,Bold"/>
            </a:endParaRPr>
          </a:p>
          <a:p>
            <a:pPr algn="just">
              <a:buFontTx/>
              <a:buNone/>
              <a:defRPr/>
            </a:pPr>
            <a:r>
              <a:rPr lang="pt-BR" sz="9600" i="1" dirty="0">
                <a:solidFill>
                  <a:schemeClr val="tx1"/>
                </a:solidFill>
                <a:latin typeface="TimesNewRoman"/>
              </a:rPr>
              <a:t>	</a:t>
            </a:r>
            <a:r>
              <a:rPr lang="en-US" sz="9600" i="1" dirty="0">
                <a:solidFill>
                  <a:schemeClr val="accent1">
                    <a:lumMod val="50000"/>
                  </a:schemeClr>
                </a:solidFill>
                <a:latin typeface="TimesNewRoman"/>
              </a:rPr>
              <a:t>Radioactive waste containing radionuclides only very short periods of half-life, may be stored in the generating facility until the activity is below clearance levels, allowing the dispensed wastes are managed as conventional waste. Hence the importance of clearance levels or authorized discharges and verify that option in the application filed;</a:t>
            </a:r>
            <a:endParaRPr lang="es-ES" i="1" dirty="0">
              <a:solidFill>
                <a:schemeClr val="accent1">
                  <a:lumMod val="50000"/>
                </a:schemeClr>
              </a:solidFill>
              <a:latin typeface="TimesNewRoman"/>
            </a:endParaRPr>
          </a:p>
        </p:txBody>
      </p:sp>
    </p:spTree>
  </p:cSld>
  <p:clrMapOvr>
    <a:masterClrMapping/>
  </p:clrMapOvr>
</p:sld>
</file>

<file path=ppt/theme/theme1.xml><?xml version="1.0" encoding="utf-8"?>
<a:theme xmlns:a="http://schemas.openxmlformats.org/drawingml/2006/main" name="Tema4">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003399"/>
      </a:hlink>
      <a:folHlink>
        <a:srgbClr val="3366CC"/>
      </a:folHlink>
    </a:clrScheme>
    <a:fontScheme name="IAEAlight">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lnDef>
  </a:objectDefaults>
  <a:extraClrSchemeLst>
    <a:extraClrScheme>
      <a:clrScheme name="IAEAligh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EAligh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EAligh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EAligh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EA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EA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EA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Tema4</Template>
  <TotalTime>2942</TotalTime>
  <Words>406</Words>
  <Application>Microsoft Office PowerPoint</Application>
  <PresentationFormat>Presentación en pantalla (4:3)</PresentationFormat>
  <Paragraphs>154</Paragraphs>
  <Slides>23</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23</vt:i4>
      </vt:variant>
    </vt:vector>
  </HeadingPairs>
  <TitlesOfParts>
    <vt:vector size="29" baseType="lpstr">
      <vt:lpstr>Arial</vt:lpstr>
      <vt:lpstr>Calibri</vt:lpstr>
      <vt:lpstr>TimesNewRoman</vt:lpstr>
      <vt:lpstr>TimesNewRoman,Bold</vt:lpstr>
      <vt:lpstr>Wingdings</vt:lpstr>
      <vt:lpstr>Tema4</vt:lpstr>
      <vt:lpstr>Presentación de PowerPoint</vt:lpstr>
      <vt:lpstr>Presentación de PowerPoint</vt:lpstr>
      <vt:lpstr>Classification and Characterization of Radioactive Waste</vt:lpstr>
      <vt:lpstr>Management of Disused Sealed Sources </vt:lpstr>
      <vt:lpstr>Management of Disused Sealed Sources </vt:lpstr>
      <vt:lpstr>Conditioning</vt:lpstr>
      <vt:lpstr>Conditioning </vt:lpstr>
      <vt:lpstr>Conditioning </vt:lpstr>
      <vt:lpstr>Storage</vt:lpstr>
      <vt:lpstr>Storage</vt:lpstr>
      <vt:lpstr>Storage</vt:lpstr>
      <vt:lpstr>Storage</vt:lpstr>
      <vt:lpstr>Storage</vt:lpstr>
      <vt:lpstr>Discharges</vt:lpstr>
      <vt:lpstr>Discharges</vt:lpstr>
      <vt:lpstr>Discharges</vt:lpstr>
      <vt:lpstr>Discharges</vt:lpstr>
      <vt:lpstr>Records and reports on the management of radioactive waste </vt:lpstr>
      <vt:lpstr>Records and reports on the management of radioactive waste </vt:lpstr>
      <vt:lpstr>Records and reports on the management of radioactive waste</vt:lpstr>
      <vt:lpstr>Records and reports on the management of radioactive waste</vt:lpstr>
      <vt:lpstr>Records and reports on the management of radioactive waste </vt:lpstr>
      <vt:lpstr>  Records and reports on the management of radioactive waste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rgutterres</dc:creator>
  <cp:lastModifiedBy>Luis Jova</cp:lastModifiedBy>
  <cp:revision>199</cp:revision>
  <dcterms:created xsi:type="dcterms:W3CDTF">2012-05-30T22:24:54Z</dcterms:created>
  <dcterms:modified xsi:type="dcterms:W3CDTF">2019-04-16T04:56:22Z</dcterms:modified>
</cp:coreProperties>
</file>